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32" r:id="rId3"/>
  </p:sldMasterIdLst>
  <p:sldIdLst>
    <p:sldId id="256" r:id="rId4"/>
    <p:sldId id="257" r:id="rId5"/>
    <p:sldId id="258" r:id="rId6"/>
    <p:sldId id="259" r:id="rId7"/>
    <p:sldId id="260" r:id="rId8"/>
    <p:sldId id="261" r:id="rId9"/>
    <p:sldId id="262" r:id="rId10"/>
    <p:sldId id="263" r:id="rId11"/>
    <p:sldId id="264" r:id="rId12"/>
    <p:sldId id="265" r:id="rId13"/>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08" y="-21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61C46FE-2A34-403A-9B32-53C576C9F618}" type="datetimeFigureOut">
              <a:rPr lang="id-ID" smtClean="0"/>
              <a:t>12/09/2012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621DC89-8194-4809-B910-FE563B95294D}" type="slidenum">
              <a:rPr lang="id-ID" smtClean="0"/>
              <a:t>‹#›</a:t>
            </a:fld>
            <a:endParaRPr lang="id-ID"/>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1C46FE-2A34-403A-9B32-53C576C9F618}" type="datetimeFigureOut">
              <a:rPr lang="id-ID" smtClean="0"/>
              <a:t>12/09/2012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621DC89-8194-4809-B910-FE563B95294D}"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1C46FE-2A34-403A-9B32-53C576C9F618}" type="datetimeFigureOut">
              <a:rPr lang="id-ID" smtClean="0"/>
              <a:t>12/09/2012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621DC89-8194-4809-B910-FE563B95294D}" type="slidenum">
              <a:rPr lang="id-ID" smtClean="0"/>
              <a:t>‹#›</a:t>
            </a:fld>
            <a:endParaRPr lang="id-ID"/>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61C46FE-2A34-403A-9B32-53C576C9F618}" type="datetimeFigureOut">
              <a:rPr lang="id-ID" smtClean="0"/>
              <a:t>12/09/2012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621DC89-8194-4809-B910-FE563B95294D}" type="slidenum">
              <a:rPr lang="id-ID" smtClean="0"/>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1C46FE-2A34-403A-9B32-53C576C9F618}" type="datetimeFigureOut">
              <a:rPr lang="id-ID" smtClean="0"/>
              <a:t>12/09/2012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2621DC89-8194-4809-B910-FE563B95294D}" type="slidenum">
              <a:rPr lang="id-ID" smtClean="0"/>
              <a:t>‹#›</a:t>
            </a:fld>
            <a:endParaRPr lang="id-ID"/>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1C46FE-2A34-403A-9B32-53C576C9F618}" type="datetimeFigureOut">
              <a:rPr lang="id-ID" smtClean="0"/>
              <a:t>12/09/2012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621DC89-8194-4809-B910-FE563B95294D}"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1C46FE-2A34-403A-9B32-53C576C9F618}" type="datetimeFigureOut">
              <a:rPr lang="id-ID" smtClean="0"/>
              <a:t>12/09/2012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2621DC89-8194-4809-B910-FE563B95294D}"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1C46FE-2A34-403A-9B32-53C576C9F618}" type="datetimeFigureOut">
              <a:rPr lang="id-ID" smtClean="0"/>
              <a:t>12/09/2012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621DC89-8194-4809-B910-FE563B95294D}" type="slidenum">
              <a:rPr lang="id-ID" smtClean="0"/>
              <a:t>‹#›</a:t>
            </a:fld>
            <a:endParaRPr lang="id-ID"/>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1C46FE-2A34-403A-9B32-53C576C9F618}" type="datetimeFigureOut">
              <a:rPr lang="id-ID" smtClean="0"/>
              <a:t>12/09/2012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621DC89-8194-4809-B910-FE563B95294D}" type="slidenum">
              <a:rPr lang="id-ID" smtClean="0"/>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1C46FE-2A34-403A-9B32-53C576C9F618}" type="datetimeFigureOut">
              <a:rPr lang="id-ID" smtClean="0"/>
              <a:t>12/09/2012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621DC89-8194-4809-B910-FE563B95294D}"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1C46FE-2A34-403A-9B32-53C576C9F618}" type="datetimeFigureOut">
              <a:rPr lang="id-ID" smtClean="0"/>
              <a:t>12/09/2012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621DC89-8194-4809-B910-FE563B95294D}" type="slidenum">
              <a:rPr lang="id-ID" smtClean="0"/>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E61C46FE-2A34-403A-9B32-53C576C9F618}" type="datetimeFigureOut">
              <a:rPr lang="id-ID" smtClean="0"/>
              <a:t>12/09/2012</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11" name="Slide Number Placeholder 10"/>
          <p:cNvSpPr>
            <a:spLocks noGrp="1"/>
          </p:cNvSpPr>
          <p:nvPr>
            <p:ph type="sldNum" sz="quarter" idx="12"/>
          </p:nvPr>
        </p:nvSpPr>
        <p:spPr/>
        <p:txBody>
          <a:bodyPr/>
          <a:lstStyle>
            <a:extLst/>
          </a:lstStyle>
          <a:p>
            <a:fld id="{2621DC89-8194-4809-B910-FE563B95294D}" type="slidenum">
              <a:rPr lang="id-ID" smtClean="0"/>
              <a:t>‹#›</a:t>
            </a:fld>
            <a:endParaRPr lang="id-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61C46FE-2A34-403A-9B32-53C576C9F618}" type="datetimeFigureOut">
              <a:rPr lang="id-ID" smtClean="0"/>
              <a:t>12/09/2012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2621DC89-8194-4809-B910-FE563B95294D}" type="slidenum">
              <a:rPr lang="id-ID" smtClean="0"/>
              <a:t>‹#›</a:t>
            </a:fld>
            <a:endParaRPr lang="id-I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61C46FE-2A34-403A-9B32-53C576C9F618}" type="datetimeFigureOut">
              <a:rPr lang="id-ID" smtClean="0"/>
              <a:t>12/09/2012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2621DC89-8194-4809-B910-FE563B95294D}" type="slidenum">
              <a:rPr lang="id-ID" smtClean="0"/>
              <a:t>‹#›</a:t>
            </a:fld>
            <a:endParaRPr lang="id-I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61C46FE-2A34-403A-9B32-53C576C9F618}" type="datetimeFigureOut">
              <a:rPr lang="id-ID" smtClean="0"/>
              <a:t>12/09/2012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2621DC89-8194-4809-B910-FE563B95294D}" type="slidenum">
              <a:rPr lang="id-ID" smtClean="0"/>
              <a:t>‹#›</a:t>
            </a:fld>
            <a:endParaRPr lang="id-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61C46FE-2A34-403A-9B32-53C576C9F618}" type="datetimeFigureOut">
              <a:rPr lang="id-ID" smtClean="0"/>
              <a:t>12/09/2012</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2621DC89-8194-4809-B910-FE563B95294D}" type="slidenum">
              <a:rPr lang="id-ID" smtClean="0"/>
              <a:t>‹#›</a:t>
            </a:fld>
            <a:endParaRPr lang="id-I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61C46FE-2A34-403A-9B32-53C576C9F618}" type="datetimeFigureOut">
              <a:rPr lang="id-ID" smtClean="0"/>
              <a:t>12/09/2012</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2621DC89-8194-4809-B910-FE563B95294D}" type="slidenum">
              <a:rPr lang="id-ID" smtClean="0"/>
              <a:t>‹#›</a:t>
            </a:fld>
            <a:endParaRPr lang="id-I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E61C46FE-2A34-403A-9B32-53C576C9F618}" type="datetimeFigureOut">
              <a:rPr lang="id-ID" smtClean="0"/>
              <a:t>12/09/2012</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2621DC89-8194-4809-B910-FE563B95294D}" type="slidenum">
              <a:rPr lang="id-ID" smtClean="0"/>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61C46FE-2A34-403A-9B32-53C576C9F618}" type="datetimeFigureOut">
              <a:rPr lang="id-ID" smtClean="0"/>
              <a:t>12/09/2012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2621DC89-8194-4809-B910-FE563B95294D}" type="slidenum">
              <a:rPr lang="id-ID" smtClean="0"/>
              <a:t>‹#›</a:t>
            </a:fld>
            <a:endParaRPr lang="id-I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61C46FE-2A34-403A-9B32-53C576C9F618}" type="datetimeFigureOut">
              <a:rPr lang="id-ID" smtClean="0"/>
              <a:t>12/09/2012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2621DC89-8194-4809-B910-FE563B95294D}" type="slidenum">
              <a:rPr lang="id-ID" smtClean="0"/>
              <a:t>‹#›</a:t>
            </a:fld>
            <a:endParaRPr lang="id-ID"/>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61C46FE-2A34-403A-9B32-53C576C9F618}" type="datetimeFigureOut">
              <a:rPr lang="id-ID" smtClean="0"/>
              <a:t>12/09/2012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2621DC89-8194-4809-B910-FE563B95294D}" type="slidenum">
              <a:rPr lang="id-ID" smtClean="0"/>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61C46FE-2A34-403A-9B32-53C576C9F618}" type="datetimeFigureOut">
              <a:rPr lang="id-ID" smtClean="0"/>
              <a:t>12/09/2012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2621DC89-8194-4809-B910-FE563B95294D}" type="slidenum">
              <a:rPr lang="id-ID" smtClean="0"/>
              <a:t>‹#›</a:t>
            </a:fld>
            <a:endParaRPr lang="id-I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E61C46FE-2A34-403A-9B32-53C576C9F618}" type="datetimeFigureOut">
              <a:rPr lang="id-ID" smtClean="0"/>
              <a:t>12/09/2012</a:t>
            </a:fld>
            <a:endParaRPr lang="id-ID"/>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id-ID"/>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2621DC89-8194-4809-B910-FE563B95294D}" type="slidenum">
              <a:rPr lang="id-ID" smtClean="0"/>
              <a:t>‹#›</a:t>
            </a:fld>
            <a:endParaRPr lang="id-ID"/>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1C46FE-2A34-403A-9B32-53C576C9F618}" type="datetimeFigureOut">
              <a:rPr lang="id-ID" smtClean="0"/>
              <a:t>12/09/2012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621DC89-8194-4809-B910-FE563B95294D}" type="slidenum">
              <a:rPr lang="id-ID" smtClean="0"/>
              <a:t>‹#›</a:t>
            </a:fld>
            <a:endParaRPr lang="id-ID"/>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1C46FE-2A34-403A-9B32-53C576C9F618}" type="datetimeFigureOut">
              <a:rPr lang="id-ID" smtClean="0"/>
              <a:t>12/09/2012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621DC89-8194-4809-B910-FE563B95294D}" type="slidenum">
              <a:rPr lang="id-ID" smtClean="0"/>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61C46FE-2A34-403A-9B32-53C576C9F618}" type="datetimeFigureOut">
              <a:rPr lang="id-ID" smtClean="0"/>
              <a:t>12/09/2012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621DC89-8194-4809-B910-FE563B95294D}" type="slidenum">
              <a:rPr lang="id-ID" smtClean="0"/>
              <a:t>‹#›</a:t>
            </a:fld>
            <a:endParaRPr lang="id-ID"/>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1C46FE-2A34-403A-9B32-53C576C9F618}" type="datetimeFigureOut">
              <a:rPr lang="id-ID" smtClean="0"/>
              <a:t>12/09/2012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2621DC89-8194-4809-B910-FE563B95294D}" type="slidenum">
              <a:rPr lang="id-ID" smtClean="0"/>
              <a:t>‹#›</a:t>
            </a:fld>
            <a:endParaRPr lang="id-ID"/>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61C46FE-2A34-403A-9B32-53C576C9F618}" type="datetimeFigureOut">
              <a:rPr lang="id-ID" smtClean="0"/>
              <a:t>12/09/2012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621DC89-8194-4809-B910-FE563B95294D}" type="slidenum">
              <a:rPr lang="id-ID" smtClean="0"/>
              <a:t>‹#›</a:t>
            </a:fld>
            <a:endParaRPr lang="id-ID"/>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1C46FE-2A34-403A-9B32-53C576C9F618}" type="datetimeFigureOut">
              <a:rPr lang="id-ID" smtClean="0"/>
              <a:t>12/09/2012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2621DC89-8194-4809-B910-FE563B95294D}" type="slidenum">
              <a:rPr lang="id-ID" smtClean="0"/>
              <a:t>‹#›</a:t>
            </a:fld>
            <a:endParaRPr lang="id-I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1C46FE-2A34-403A-9B32-53C576C9F618}" type="datetimeFigureOut">
              <a:rPr lang="id-ID" smtClean="0"/>
              <a:t>12/09/2012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621DC89-8194-4809-B910-FE563B95294D}" type="slidenum">
              <a:rPr lang="id-ID" smtClean="0"/>
              <a:t>‹#›</a:t>
            </a:fld>
            <a:endParaRPr lang="id-ID"/>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1C46FE-2A34-403A-9B32-53C576C9F618}" type="datetimeFigureOut">
              <a:rPr lang="id-ID" smtClean="0"/>
              <a:t>12/09/2012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621DC89-8194-4809-B910-FE563B95294D}" type="slidenum">
              <a:rPr lang="id-ID" smtClean="0"/>
              <a:t>‹#›</a:t>
            </a:fld>
            <a:endParaRPr lang="id-ID"/>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1C46FE-2A34-403A-9B32-53C576C9F618}" type="datetimeFigureOut">
              <a:rPr lang="id-ID" smtClean="0"/>
              <a:t>12/09/2012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621DC89-8194-4809-B910-FE563B95294D}" type="slidenum">
              <a:rPr lang="id-ID" smtClean="0"/>
              <a:t>‹#›</a:t>
            </a:fld>
            <a:endParaRPr lang="id-ID"/>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1C46FE-2A34-403A-9B32-53C576C9F618}" type="datetimeFigureOut">
              <a:rPr lang="id-ID" smtClean="0"/>
              <a:t>12/09/2012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621DC89-8194-4809-B910-FE563B95294D}" type="slidenum">
              <a:rPr lang="id-ID" smtClean="0"/>
              <a:t>‹#›</a:t>
            </a:fld>
            <a:endParaRPr lang="id-ID"/>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E61C46FE-2A34-403A-9B32-53C576C9F618}" type="datetimeFigureOut">
              <a:rPr lang="id-ID" smtClean="0"/>
              <a:t>12/09/2012</a:t>
            </a:fld>
            <a:endParaRPr lang="id-ID"/>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id-ID"/>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2621DC89-8194-4809-B910-FE563B95294D}" type="slidenum">
              <a:rPr lang="id-ID" smtClean="0"/>
              <a:t>‹#›</a:t>
            </a:fld>
            <a:endParaRPr lang="id-ID"/>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E61C46FE-2A34-403A-9B32-53C576C9F618}" type="datetimeFigureOut">
              <a:rPr lang="id-ID" smtClean="0"/>
              <a:t>12/09/2012</a:t>
            </a:fld>
            <a:endParaRPr lang="id-ID"/>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id-ID"/>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2621DC89-8194-4809-B910-FE563B95294D}"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E61C46FE-2A34-403A-9B32-53C576C9F618}" type="datetimeFigureOut">
              <a:rPr lang="id-ID" smtClean="0"/>
              <a:t>12/09/2012</a:t>
            </a:fld>
            <a:endParaRPr lang="id-ID"/>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id-ID"/>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2621DC89-8194-4809-B910-FE563B95294D}"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slideshare.net/RianMaulana1/buku-biologi-sma-kelas-x-bse-moch-anshori"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6672"/>
            <a:ext cx="7772400" cy="1800200"/>
          </a:xfrm>
        </p:spPr>
        <p:txBody>
          <a:bodyPr>
            <a:noAutofit/>
          </a:bodyPr>
          <a:lstStyle/>
          <a:p>
            <a:pPr algn="ct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sz="3600" dirty="0" smtClean="0"/>
              <a:t/>
            </a:r>
            <a:br>
              <a:rPr lang="en-US" sz="3600" dirty="0" smtClean="0"/>
            </a:br>
            <a:endParaRPr lang="id-ID" sz="3600" dirty="0"/>
          </a:p>
        </p:txBody>
      </p:sp>
      <p:sp>
        <p:nvSpPr>
          <p:cNvPr id="3" name="Subtitle 2"/>
          <p:cNvSpPr>
            <a:spLocks noGrp="1"/>
          </p:cNvSpPr>
          <p:nvPr>
            <p:ph type="subTitle" idx="1"/>
          </p:nvPr>
        </p:nvSpPr>
        <p:spPr>
          <a:xfrm>
            <a:off x="1331640" y="4077072"/>
            <a:ext cx="6400800" cy="1692696"/>
          </a:xfrm>
        </p:spPr>
        <p:txBody>
          <a:bodyPr>
            <a:normAutofit lnSpcReduction="10000"/>
          </a:bodyPr>
          <a:lstStyle/>
          <a:p>
            <a:pPr algn="ctr"/>
            <a:endParaRPr lang="en-US" dirty="0" smtClean="0"/>
          </a:p>
          <a:p>
            <a:pPr algn="ctr"/>
            <a:r>
              <a:rPr lang="en-US" dirty="0" smtClean="0"/>
              <a:t>FIRDAUS</a:t>
            </a:r>
            <a:r>
              <a:rPr lang="en-US" dirty="0" smtClean="0"/>
              <a:t> (101434020)</a:t>
            </a:r>
          </a:p>
          <a:p>
            <a:pPr algn="ctr"/>
            <a:r>
              <a:rPr lang="en-US" dirty="0" smtClean="0"/>
              <a:t>PENDIDIKAN BIOLOGI</a:t>
            </a:r>
          </a:p>
          <a:p>
            <a:pPr algn="ctr"/>
            <a:r>
              <a:rPr lang="en-US" dirty="0" smtClean="0"/>
              <a:t> </a:t>
            </a:r>
            <a:endParaRPr lang="en-US" dirty="0" smtClean="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404664"/>
            <a:ext cx="5040560"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descr="C:\Users\Desktop\Downloads\globe14.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452320" y="548680"/>
            <a:ext cx="1691680" cy="158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36111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74242"/>
          </a:xfrm>
        </p:spPr>
        <p:txBody>
          <a:bodyPr>
            <a:normAutofit fontScale="90000"/>
          </a:bodyPr>
          <a:lstStyle/>
          <a:p>
            <a:pPr algn="l"/>
            <a:r>
              <a:rPr lang="en-US" dirty="0" err="1" smtClean="0"/>
              <a:t>Standar</a:t>
            </a:r>
            <a:r>
              <a:rPr lang="en-US" dirty="0" smtClean="0"/>
              <a:t> </a:t>
            </a:r>
            <a:r>
              <a:rPr lang="en-US" dirty="0" err="1" smtClean="0"/>
              <a:t>kompetensi</a:t>
            </a:r>
            <a:r>
              <a:rPr lang="en-US" dirty="0" smtClean="0"/>
              <a:t> :</a:t>
            </a:r>
            <a:r>
              <a:rPr lang="id-ID" dirty="0" smtClean="0"/>
              <a:t/>
            </a:r>
            <a:br>
              <a:rPr lang="id-ID" dirty="0" smtClean="0"/>
            </a:br>
            <a:r>
              <a:rPr lang="en-US" dirty="0" err="1" smtClean="0"/>
              <a:t>Memahami</a:t>
            </a:r>
            <a:r>
              <a:rPr lang="id-ID" dirty="0" smtClean="0"/>
              <a:t> </a:t>
            </a:r>
            <a:r>
              <a:rPr lang="en-US" dirty="0" err="1" smtClean="0"/>
              <a:t>hakikat</a:t>
            </a:r>
            <a:r>
              <a:rPr lang="id-ID" dirty="0" smtClean="0"/>
              <a:t> </a:t>
            </a:r>
            <a:r>
              <a:rPr lang="en-US" dirty="0" err="1" smtClean="0"/>
              <a:t>Biologisebagai</a:t>
            </a:r>
            <a:r>
              <a:rPr lang="en-US" dirty="0" smtClean="0"/>
              <a:t> </a:t>
            </a:r>
            <a:r>
              <a:rPr lang="en-US" dirty="0" err="1" smtClean="0"/>
              <a:t>ilmu</a:t>
            </a:r>
            <a:r>
              <a:rPr lang="en-US" dirty="0" smtClean="0"/>
              <a:t/>
            </a:r>
            <a:br>
              <a:rPr lang="en-US" dirty="0" smtClean="0"/>
            </a:br>
            <a:endParaRPr lang="id-ID" dirty="0"/>
          </a:p>
        </p:txBody>
      </p:sp>
      <p:sp>
        <p:nvSpPr>
          <p:cNvPr id="3" name="Content Placeholder 2"/>
          <p:cNvSpPr>
            <a:spLocks noGrp="1"/>
          </p:cNvSpPr>
          <p:nvPr>
            <p:ph idx="1"/>
          </p:nvPr>
        </p:nvSpPr>
        <p:spPr>
          <a:xfrm>
            <a:off x="457200" y="2132857"/>
            <a:ext cx="8229600" cy="3672408"/>
          </a:xfrm>
        </p:spPr>
        <p:txBody>
          <a:bodyPr>
            <a:normAutofit/>
          </a:bodyPr>
          <a:lstStyle/>
          <a:p>
            <a:r>
              <a:rPr lang="en-US" dirty="0" err="1"/>
              <a:t>Kompetensi</a:t>
            </a:r>
            <a:r>
              <a:rPr lang="en-US" dirty="0"/>
              <a:t> </a:t>
            </a:r>
            <a:r>
              <a:rPr lang="en-US" dirty="0" err="1"/>
              <a:t>dasar</a:t>
            </a:r>
            <a:r>
              <a:rPr lang="en-US" dirty="0"/>
              <a:t> :</a:t>
            </a:r>
            <a:br>
              <a:rPr lang="en-US" dirty="0"/>
            </a:br>
            <a:r>
              <a:rPr lang="en-US" dirty="0" err="1"/>
              <a:t>Mengidentifikasi</a:t>
            </a:r>
            <a:r>
              <a:rPr lang="en-US" dirty="0"/>
              <a:t> </a:t>
            </a:r>
            <a:r>
              <a:rPr lang="en-US" dirty="0" err="1"/>
              <a:t>ruang</a:t>
            </a:r>
            <a:r>
              <a:rPr lang="en-US" dirty="0"/>
              <a:t> </a:t>
            </a:r>
            <a:r>
              <a:rPr lang="en-US" dirty="0" err="1"/>
              <a:t>lingkup</a:t>
            </a:r>
            <a:r>
              <a:rPr lang="en-US" dirty="0"/>
              <a:t> </a:t>
            </a:r>
            <a:r>
              <a:rPr lang="en-US" dirty="0" err="1"/>
              <a:t>Biologi</a:t>
            </a:r>
            <a:r>
              <a:rPr lang="en-US" dirty="0"/>
              <a:t> </a:t>
            </a:r>
            <a:r>
              <a:rPr lang="en-US" dirty="0" err="1"/>
              <a:t>Mendeskripsikan</a:t>
            </a:r>
            <a:r>
              <a:rPr lang="en-US" dirty="0"/>
              <a:t>  </a:t>
            </a:r>
            <a:r>
              <a:rPr lang="en-US" dirty="0" err="1"/>
              <a:t>objek</a:t>
            </a:r>
            <a:r>
              <a:rPr lang="en-US" dirty="0"/>
              <a:t> </a:t>
            </a:r>
            <a:r>
              <a:rPr lang="en-US" dirty="0" err="1"/>
              <a:t>dan</a:t>
            </a:r>
            <a:r>
              <a:rPr lang="en-US" dirty="0"/>
              <a:t> </a:t>
            </a:r>
            <a:r>
              <a:rPr lang="en-US" dirty="0" err="1"/>
              <a:t>permasalahanbiologi</a:t>
            </a:r>
            <a:r>
              <a:rPr lang="en-US" dirty="0"/>
              <a:t> </a:t>
            </a:r>
            <a:r>
              <a:rPr lang="en-US" dirty="0" err="1"/>
              <a:t>pada</a:t>
            </a:r>
            <a:r>
              <a:rPr lang="en-US" dirty="0"/>
              <a:t> </a:t>
            </a:r>
            <a:r>
              <a:rPr lang="en-US" dirty="0" err="1"/>
              <a:t>berbagai</a:t>
            </a:r>
            <a:r>
              <a:rPr lang="en-US" dirty="0"/>
              <a:t> </a:t>
            </a:r>
            <a:r>
              <a:rPr lang="en-US" dirty="0" err="1"/>
              <a:t>tingkat</a:t>
            </a:r>
            <a:r>
              <a:rPr lang="en-US" dirty="0"/>
              <a:t> </a:t>
            </a:r>
            <a:r>
              <a:rPr lang="en-US" dirty="0" err="1"/>
              <a:t>organisasi</a:t>
            </a:r>
            <a:r>
              <a:rPr lang="en-US" dirty="0"/>
              <a:t> </a:t>
            </a:r>
            <a:r>
              <a:rPr lang="en-US" dirty="0" err="1"/>
              <a:t>kehidupan</a:t>
            </a:r>
            <a:r>
              <a:rPr lang="en-US" dirty="0"/>
              <a:t> (</a:t>
            </a:r>
            <a:r>
              <a:rPr lang="en-US" dirty="0" err="1"/>
              <a:t>molekul</a:t>
            </a:r>
            <a:r>
              <a:rPr lang="en-US" dirty="0"/>
              <a:t>, </a:t>
            </a:r>
            <a:r>
              <a:rPr lang="en-US" dirty="0" err="1"/>
              <a:t>sel</a:t>
            </a:r>
            <a:r>
              <a:rPr lang="en-US" dirty="0"/>
              <a:t>, </a:t>
            </a:r>
            <a:r>
              <a:rPr lang="en-US" dirty="0" err="1"/>
              <a:t>jaringan</a:t>
            </a:r>
            <a:r>
              <a:rPr lang="en-US" dirty="0"/>
              <a:t>, </a:t>
            </a:r>
            <a:r>
              <a:rPr lang="en-US" dirty="0" err="1"/>
              <a:t>organ,individu</a:t>
            </a:r>
            <a:r>
              <a:rPr lang="en-US" dirty="0"/>
              <a:t>, </a:t>
            </a:r>
            <a:r>
              <a:rPr lang="en-US" dirty="0" err="1"/>
              <a:t>populasi</a:t>
            </a:r>
            <a:r>
              <a:rPr lang="en-US" dirty="0"/>
              <a:t>, </a:t>
            </a:r>
            <a:r>
              <a:rPr lang="en-US" dirty="0" err="1"/>
              <a:t>ekosistem</a:t>
            </a:r>
            <a:r>
              <a:rPr lang="en-US" dirty="0"/>
              <a:t>, </a:t>
            </a:r>
            <a:r>
              <a:rPr lang="en-US" dirty="0" err="1"/>
              <a:t>dan</a:t>
            </a:r>
            <a:r>
              <a:rPr lang="en-US" dirty="0"/>
              <a:t> </a:t>
            </a:r>
            <a:r>
              <a:rPr lang="en-US" dirty="0" err="1"/>
              <a:t>bioma</a:t>
            </a:r>
            <a:endParaRPr lang="id-ID" dirty="0"/>
          </a:p>
        </p:txBody>
      </p:sp>
    </p:spTree>
    <p:extLst>
      <p:ext uri="{BB962C8B-B14F-4D97-AF65-F5344CB8AC3E}">
        <p14:creationId xmlns:p14="http://schemas.microsoft.com/office/powerpoint/2010/main" val="382204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arrow.wav"/>
                                        </p:tgtEl>
                                      </p:cMediaNode>
                                    </p:audio>
                                  </p:sub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260648"/>
            <a:ext cx="8183880" cy="5112568"/>
          </a:xfrm>
        </p:spPr>
        <p:txBody>
          <a:bodyPr/>
          <a:lstStyle/>
          <a:p>
            <a:r>
              <a:rPr lang="id-ID" dirty="0"/>
              <a:t>A. Biologi sebagai ilmu</a:t>
            </a:r>
            <a:endParaRPr lang="en-US" dirty="0" smtClean="0"/>
          </a:p>
          <a:p>
            <a:pPr marL="0" indent="0">
              <a:buNone/>
            </a:pPr>
            <a:r>
              <a:rPr lang="id-ID" dirty="0" smtClean="0"/>
              <a:t>ilmu </a:t>
            </a:r>
            <a:r>
              <a:rPr lang="id-ID" dirty="0" smtClean="0"/>
              <a:t>pengetahuan lahir dari suatu rangkaian aktivitas akal manusia yang disusun secara sistematis. </a:t>
            </a:r>
            <a:endParaRPr lang="en-US" dirty="0" smtClean="0"/>
          </a:p>
          <a:p>
            <a:pPr marL="0" indent="0">
              <a:buNone/>
            </a:pPr>
            <a:endParaRPr lang="en-US" dirty="0" smtClean="0"/>
          </a:p>
          <a:p>
            <a:pPr marL="0" indent="0">
              <a:buNone/>
            </a:pPr>
            <a:r>
              <a:rPr lang="id-ID" dirty="0" smtClean="0"/>
              <a:t/>
            </a:r>
            <a:br>
              <a:rPr lang="id-ID" dirty="0" smtClean="0"/>
            </a:br>
            <a:r>
              <a:rPr lang="id-ID" dirty="0" smtClean="0"/>
              <a:t/>
            </a:r>
            <a:br>
              <a:rPr lang="id-ID" dirty="0" smtClean="0"/>
            </a:br>
            <a:endParaRPr lang="en-US" dirty="0" smtClean="0"/>
          </a:p>
          <a:p>
            <a:endParaRPr lang="en-US" dirty="0"/>
          </a:p>
          <a:p>
            <a:endParaRPr lang="en-US" dirty="0" smtClean="0"/>
          </a:p>
        </p:txBody>
      </p:sp>
      <p:sp>
        <p:nvSpPr>
          <p:cNvPr id="4" name="Rectangle 3"/>
          <p:cNvSpPr/>
          <p:nvPr/>
        </p:nvSpPr>
        <p:spPr>
          <a:xfrm>
            <a:off x="827584" y="2492896"/>
            <a:ext cx="172819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memiliki objek</a:t>
            </a:r>
            <a:endParaRPr lang="en-US" dirty="0"/>
          </a:p>
        </p:txBody>
      </p:sp>
      <p:sp>
        <p:nvSpPr>
          <p:cNvPr id="5" name="Right Arrow 4"/>
          <p:cNvSpPr/>
          <p:nvPr/>
        </p:nvSpPr>
        <p:spPr>
          <a:xfrm>
            <a:off x="2612139" y="2731900"/>
            <a:ext cx="576064"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275856" y="2492896"/>
            <a:ext cx="1872208" cy="5270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menggunakan metode</a:t>
            </a:r>
            <a:endParaRPr lang="en-US" dirty="0"/>
          </a:p>
        </p:txBody>
      </p:sp>
      <p:sp>
        <p:nvSpPr>
          <p:cNvPr id="7" name="Right Arrow 6"/>
          <p:cNvSpPr/>
          <p:nvPr/>
        </p:nvSpPr>
        <p:spPr>
          <a:xfrm>
            <a:off x="5207506" y="2720600"/>
            <a:ext cx="64807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940152" y="2515876"/>
            <a:ext cx="1800200"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sistematis</a:t>
            </a:r>
            <a:endParaRPr lang="en-US" dirty="0"/>
          </a:p>
        </p:txBody>
      </p:sp>
      <p:sp>
        <p:nvSpPr>
          <p:cNvPr id="9" name="Curved Left Arrow 8"/>
          <p:cNvSpPr/>
          <p:nvPr/>
        </p:nvSpPr>
        <p:spPr>
          <a:xfrm>
            <a:off x="7884368" y="2803908"/>
            <a:ext cx="360040" cy="98513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6228184" y="3429000"/>
            <a:ext cx="151216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universal</a:t>
            </a:r>
            <a:endParaRPr lang="en-US" dirty="0"/>
          </a:p>
        </p:txBody>
      </p:sp>
      <p:sp>
        <p:nvSpPr>
          <p:cNvPr id="11" name="Left Arrow 10"/>
          <p:cNvSpPr/>
          <p:nvPr/>
        </p:nvSpPr>
        <p:spPr>
          <a:xfrm>
            <a:off x="5543261" y="3627022"/>
            <a:ext cx="624634" cy="10801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779912" y="3429000"/>
            <a:ext cx="1584176"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objektif</a:t>
            </a:r>
            <a:endParaRPr lang="en-US" dirty="0"/>
          </a:p>
        </p:txBody>
      </p:sp>
      <p:sp>
        <p:nvSpPr>
          <p:cNvPr id="13" name="Left Arrow 12"/>
          <p:cNvSpPr/>
          <p:nvPr/>
        </p:nvSpPr>
        <p:spPr>
          <a:xfrm>
            <a:off x="3188203" y="3627022"/>
            <a:ext cx="591709" cy="10801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827584" y="3429000"/>
            <a:ext cx="223224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analitis dan verifikatif</a:t>
            </a:r>
            <a:endParaRPr lang="en-US" dirty="0"/>
          </a:p>
        </p:txBody>
      </p:sp>
    </p:spTree>
    <p:extLst>
      <p:ext uri="{BB962C8B-B14F-4D97-AF65-F5344CB8AC3E}">
        <p14:creationId xmlns:p14="http://schemas.microsoft.com/office/powerpoint/2010/main" val="534125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2" name="bomb.wav"/>
                                        </p:tgtEl>
                                      </p:cMediaNode>
                                    </p:audio>
                                  </p:sub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80">
                                          <p:stCondLst>
                                            <p:cond delay="0"/>
                                          </p:stCondLst>
                                        </p:cTn>
                                        <p:tgtEl>
                                          <p:spTgt spid="3">
                                            <p:txEl>
                                              <p:pRg st="3" end="3"/>
                                            </p:txEl>
                                          </p:spTgt>
                                        </p:tgtEl>
                                      </p:cBhvr>
                                    </p:animEffect>
                                    <p:anim calcmode="lin" valueType="num">
                                      <p:cBhvr>
                                        <p:cTn id="2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3" end="3"/>
                                            </p:txEl>
                                          </p:spTgt>
                                        </p:tgtEl>
                                      </p:cBhvr>
                                      <p:to x="100000" y="60000"/>
                                    </p:animScale>
                                    <p:animScale>
                                      <p:cBhvr>
                                        <p:cTn id="32" dur="166" decel="50000">
                                          <p:stCondLst>
                                            <p:cond delay="676"/>
                                          </p:stCondLst>
                                        </p:cTn>
                                        <p:tgtEl>
                                          <p:spTgt spid="3">
                                            <p:txEl>
                                              <p:pRg st="3" end="3"/>
                                            </p:txEl>
                                          </p:spTgt>
                                        </p:tgtEl>
                                      </p:cBhvr>
                                      <p:to x="100000" y="100000"/>
                                    </p:animScale>
                                    <p:animScale>
                                      <p:cBhvr>
                                        <p:cTn id="33" dur="26">
                                          <p:stCondLst>
                                            <p:cond delay="1312"/>
                                          </p:stCondLst>
                                        </p:cTn>
                                        <p:tgtEl>
                                          <p:spTgt spid="3">
                                            <p:txEl>
                                              <p:pRg st="3" end="3"/>
                                            </p:txEl>
                                          </p:spTgt>
                                        </p:tgtEl>
                                      </p:cBhvr>
                                      <p:to x="100000" y="80000"/>
                                    </p:animScale>
                                    <p:animScale>
                                      <p:cBhvr>
                                        <p:cTn id="34" dur="166" decel="50000">
                                          <p:stCondLst>
                                            <p:cond delay="1338"/>
                                          </p:stCondLst>
                                        </p:cTn>
                                        <p:tgtEl>
                                          <p:spTgt spid="3">
                                            <p:txEl>
                                              <p:pRg st="3" end="3"/>
                                            </p:txEl>
                                          </p:spTgt>
                                        </p:tgtEl>
                                      </p:cBhvr>
                                      <p:to x="100000" y="100000"/>
                                    </p:animScale>
                                    <p:animScale>
                                      <p:cBhvr>
                                        <p:cTn id="35" dur="26">
                                          <p:stCondLst>
                                            <p:cond delay="1642"/>
                                          </p:stCondLst>
                                        </p:cTn>
                                        <p:tgtEl>
                                          <p:spTgt spid="3">
                                            <p:txEl>
                                              <p:pRg st="3" end="3"/>
                                            </p:txEl>
                                          </p:spTgt>
                                        </p:tgtEl>
                                      </p:cBhvr>
                                      <p:to x="100000" y="90000"/>
                                    </p:animScale>
                                    <p:animScale>
                                      <p:cBhvr>
                                        <p:cTn id="36" dur="166" decel="50000">
                                          <p:stCondLst>
                                            <p:cond delay="1668"/>
                                          </p:stCondLst>
                                        </p:cTn>
                                        <p:tgtEl>
                                          <p:spTgt spid="3">
                                            <p:txEl>
                                              <p:pRg st="3" end="3"/>
                                            </p:txEl>
                                          </p:spTgt>
                                        </p:tgtEl>
                                      </p:cBhvr>
                                      <p:to x="100000" y="100000"/>
                                    </p:animScale>
                                    <p:animScale>
                                      <p:cBhvr>
                                        <p:cTn id="37" dur="26">
                                          <p:stCondLst>
                                            <p:cond delay="1808"/>
                                          </p:stCondLst>
                                        </p:cTn>
                                        <p:tgtEl>
                                          <p:spTgt spid="3">
                                            <p:txEl>
                                              <p:pRg st="3" end="3"/>
                                            </p:txEl>
                                          </p:spTgt>
                                        </p:tgtEl>
                                      </p:cBhvr>
                                      <p:to x="100000" y="95000"/>
                                    </p:animScale>
                                    <p:animScale>
                                      <p:cBhvr>
                                        <p:cTn id="38" dur="166" decel="50000">
                                          <p:stCondLst>
                                            <p:cond delay="1834"/>
                                          </p:stCondLst>
                                        </p:cTn>
                                        <p:tgtEl>
                                          <p:spTgt spid="3">
                                            <p:txEl>
                                              <p:pRg st="3" end="3"/>
                                            </p:txEl>
                                          </p:spTgt>
                                        </p:tgtEl>
                                      </p:cBhvr>
                                      <p:to x="100000" y="100000"/>
                                    </p:animScale>
                                  </p:childTnLst>
                                  <p:subTnLst>
                                    <p:audio>
                                      <p:cMediaNode>
                                        <p:cTn display="0" masterRel="sameClick">
                                          <p:stCondLst>
                                            <p:cond evt="begin" delay="0">
                                              <p:tn val="23"/>
                                            </p:cond>
                                          </p:stCondLst>
                                          <p:endCondLst>
                                            <p:cond evt="onStopAudio" delay="0">
                                              <p:tgtEl>
                                                <p:sldTgt/>
                                              </p:tgtEl>
                                            </p:cond>
                                          </p:endCondLst>
                                        </p:cTn>
                                        <p:tgtEl>
                                          <p:sndTgt r:embed="rId2" name="bomb.wav"/>
                                        </p:tgtEl>
                                      </p:cMediaNode>
                                    </p:audio>
                                  </p:sub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animEffect transition="in" filter="wipe(down)">
                                      <p:cBhvr>
                                        <p:cTn id="43" dur="580">
                                          <p:stCondLst>
                                            <p:cond delay="0"/>
                                          </p:stCondLst>
                                        </p:cTn>
                                        <p:tgtEl>
                                          <p:spTgt spid="3">
                                            <p:txEl>
                                              <p:pRg st="0" end="0"/>
                                            </p:txEl>
                                          </p:spTgt>
                                        </p:tgtEl>
                                      </p:cBhvr>
                                    </p:animEffect>
                                    <p:anim calcmode="lin" valueType="num">
                                      <p:cBhvr>
                                        <p:cTn id="44"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0" end="0"/>
                                            </p:txEl>
                                          </p:spTgt>
                                        </p:tgtEl>
                                      </p:cBhvr>
                                      <p:to x="100000" y="60000"/>
                                    </p:animScale>
                                    <p:animScale>
                                      <p:cBhvr>
                                        <p:cTn id="50" dur="166" decel="50000">
                                          <p:stCondLst>
                                            <p:cond delay="676"/>
                                          </p:stCondLst>
                                        </p:cTn>
                                        <p:tgtEl>
                                          <p:spTgt spid="3">
                                            <p:txEl>
                                              <p:pRg st="0" end="0"/>
                                            </p:txEl>
                                          </p:spTgt>
                                        </p:tgtEl>
                                      </p:cBhvr>
                                      <p:to x="100000" y="100000"/>
                                    </p:animScale>
                                    <p:animScale>
                                      <p:cBhvr>
                                        <p:cTn id="51" dur="26">
                                          <p:stCondLst>
                                            <p:cond delay="1312"/>
                                          </p:stCondLst>
                                        </p:cTn>
                                        <p:tgtEl>
                                          <p:spTgt spid="3">
                                            <p:txEl>
                                              <p:pRg st="0" end="0"/>
                                            </p:txEl>
                                          </p:spTgt>
                                        </p:tgtEl>
                                      </p:cBhvr>
                                      <p:to x="100000" y="80000"/>
                                    </p:animScale>
                                    <p:animScale>
                                      <p:cBhvr>
                                        <p:cTn id="52" dur="166" decel="50000">
                                          <p:stCondLst>
                                            <p:cond delay="1338"/>
                                          </p:stCondLst>
                                        </p:cTn>
                                        <p:tgtEl>
                                          <p:spTgt spid="3">
                                            <p:txEl>
                                              <p:pRg st="0" end="0"/>
                                            </p:txEl>
                                          </p:spTgt>
                                        </p:tgtEl>
                                      </p:cBhvr>
                                      <p:to x="100000" y="100000"/>
                                    </p:animScale>
                                    <p:animScale>
                                      <p:cBhvr>
                                        <p:cTn id="53" dur="26">
                                          <p:stCondLst>
                                            <p:cond delay="1642"/>
                                          </p:stCondLst>
                                        </p:cTn>
                                        <p:tgtEl>
                                          <p:spTgt spid="3">
                                            <p:txEl>
                                              <p:pRg st="0" end="0"/>
                                            </p:txEl>
                                          </p:spTgt>
                                        </p:tgtEl>
                                      </p:cBhvr>
                                      <p:to x="100000" y="90000"/>
                                    </p:animScale>
                                    <p:animScale>
                                      <p:cBhvr>
                                        <p:cTn id="54" dur="166" decel="50000">
                                          <p:stCondLst>
                                            <p:cond delay="1668"/>
                                          </p:stCondLst>
                                        </p:cTn>
                                        <p:tgtEl>
                                          <p:spTgt spid="3">
                                            <p:txEl>
                                              <p:pRg st="0" end="0"/>
                                            </p:txEl>
                                          </p:spTgt>
                                        </p:tgtEl>
                                      </p:cBhvr>
                                      <p:to x="100000" y="100000"/>
                                    </p:animScale>
                                    <p:animScale>
                                      <p:cBhvr>
                                        <p:cTn id="55" dur="26">
                                          <p:stCondLst>
                                            <p:cond delay="1808"/>
                                          </p:stCondLst>
                                        </p:cTn>
                                        <p:tgtEl>
                                          <p:spTgt spid="3">
                                            <p:txEl>
                                              <p:pRg st="0" end="0"/>
                                            </p:txEl>
                                          </p:spTgt>
                                        </p:tgtEl>
                                      </p:cBhvr>
                                      <p:to x="100000" y="95000"/>
                                    </p:animScale>
                                    <p:animScale>
                                      <p:cBhvr>
                                        <p:cTn id="56" dur="166" decel="50000">
                                          <p:stCondLst>
                                            <p:cond delay="1834"/>
                                          </p:stCondLst>
                                        </p:cTn>
                                        <p:tgtEl>
                                          <p:spTgt spid="3">
                                            <p:txEl>
                                              <p:pRg st="0" end="0"/>
                                            </p:txEl>
                                          </p:spTgt>
                                        </p:tgtEl>
                                      </p:cBhvr>
                                      <p:to x="100000" y="100000"/>
                                    </p:animScale>
                                  </p:childTnLst>
                                  <p:subTnLst>
                                    <p:audio>
                                      <p:cMediaNode>
                                        <p:cTn display="0" masterRel="sameClick">
                                          <p:stCondLst>
                                            <p:cond evt="begin" delay="0">
                                              <p:tn val="41"/>
                                            </p:cond>
                                          </p:stCondLst>
                                          <p:endCondLst>
                                            <p:cond evt="onStopAudio" delay="0">
                                              <p:tgtEl>
                                                <p:sldTgt/>
                                              </p:tgtEl>
                                            </p:cond>
                                          </p:endCondLst>
                                        </p:cTn>
                                        <p:tgtEl>
                                          <p:sndTgt r:embed="rId2" name="bomb.wav"/>
                                        </p:tgtEl>
                                      </p:cMediaNode>
                                    </p:audio>
                                  </p:sub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fill="hold"/>
                                        <p:tgtEl>
                                          <p:spTgt spid="4"/>
                                        </p:tgtEl>
                                        <p:attrNameLst>
                                          <p:attrName>ppt_x</p:attrName>
                                        </p:attrNameLst>
                                      </p:cBhvr>
                                      <p:tavLst>
                                        <p:tav tm="0">
                                          <p:val>
                                            <p:strVal val="#ppt_x"/>
                                          </p:val>
                                        </p:tav>
                                        <p:tav tm="100000">
                                          <p:val>
                                            <p:strVal val="#ppt_x"/>
                                          </p:val>
                                        </p:tav>
                                      </p:tavLst>
                                    </p:anim>
                                    <p:anim calcmode="lin" valueType="num">
                                      <p:cBhvr additive="base">
                                        <p:cTn id="6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fade">
                                      <p:cBhvr>
                                        <p:cTn id="67" dur="1000"/>
                                        <p:tgtEl>
                                          <p:spTgt spid="5"/>
                                        </p:tgtEl>
                                      </p:cBhvr>
                                    </p:animEffect>
                                    <p:anim calcmode="lin" valueType="num">
                                      <p:cBhvr>
                                        <p:cTn id="68" dur="1000" fill="hold"/>
                                        <p:tgtEl>
                                          <p:spTgt spid="5"/>
                                        </p:tgtEl>
                                        <p:attrNameLst>
                                          <p:attrName>ppt_x</p:attrName>
                                        </p:attrNameLst>
                                      </p:cBhvr>
                                      <p:tavLst>
                                        <p:tav tm="0">
                                          <p:val>
                                            <p:strVal val="#ppt_x"/>
                                          </p:val>
                                        </p:tav>
                                        <p:tav tm="100000">
                                          <p:val>
                                            <p:strVal val="#ppt_x"/>
                                          </p:val>
                                        </p:tav>
                                      </p:tavLst>
                                    </p:anim>
                                    <p:anim calcmode="lin" valueType="num">
                                      <p:cBhvr>
                                        <p:cTn id="6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6"/>
                                        </p:tgtEl>
                                        <p:attrNameLst>
                                          <p:attrName>style.visibility</p:attrName>
                                        </p:attrNameLst>
                                      </p:cBhvr>
                                      <p:to>
                                        <p:strVal val="visible"/>
                                      </p:to>
                                    </p:set>
                                    <p:anim calcmode="lin" valueType="num">
                                      <p:cBhvr additive="base">
                                        <p:cTn id="74" dur="500" fill="hold"/>
                                        <p:tgtEl>
                                          <p:spTgt spid="6"/>
                                        </p:tgtEl>
                                        <p:attrNameLst>
                                          <p:attrName>ppt_x</p:attrName>
                                        </p:attrNameLst>
                                      </p:cBhvr>
                                      <p:tavLst>
                                        <p:tav tm="0">
                                          <p:val>
                                            <p:strVal val="#ppt_x"/>
                                          </p:val>
                                        </p:tav>
                                        <p:tav tm="100000">
                                          <p:val>
                                            <p:strVal val="#ppt_x"/>
                                          </p:val>
                                        </p:tav>
                                      </p:tavLst>
                                    </p:anim>
                                    <p:anim calcmode="lin" valueType="num">
                                      <p:cBhvr additive="base">
                                        <p:cTn id="7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4" presetClass="entr" presetSubtype="10" fill="hold" grpId="0" nodeType="clickEffect">
                                  <p:stCondLst>
                                    <p:cond delay="0"/>
                                  </p:stCondLst>
                                  <p:childTnLst>
                                    <p:set>
                                      <p:cBhvr>
                                        <p:cTn id="79" dur="1" fill="hold">
                                          <p:stCondLst>
                                            <p:cond delay="0"/>
                                          </p:stCondLst>
                                        </p:cTn>
                                        <p:tgtEl>
                                          <p:spTgt spid="7"/>
                                        </p:tgtEl>
                                        <p:attrNameLst>
                                          <p:attrName>style.visibility</p:attrName>
                                        </p:attrNameLst>
                                      </p:cBhvr>
                                      <p:to>
                                        <p:strVal val="visible"/>
                                      </p:to>
                                    </p:set>
                                    <p:animEffect transition="in" filter="randombar(horizontal)">
                                      <p:cBhvr>
                                        <p:cTn id="80" dur="500"/>
                                        <p:tgtEl>
                                          <p:spTgt spid="7"/>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 calcmode="lin" valueType="num">
                                      <p:cBhvr>
                                        <p:cTn id="85" dur="500" fill="hold"/>
                                        <p:tgtEl>
                                          <p:spTgt spid="8"/>
                                        </p:tgtEl>
                                        <p:attrNameLst>
                                          <p:attrName>ppt_w</p:attrName>
                                        </p:attrNameLst>
                                      </p:cBhvr>
                                      <p:tavLst>
                                        <p:tav tm="0">
                                          <p:val>
                                            <p:fltVal val="0"/>
                                          </p:val>
                                        </p:tav>
                                        <p:tav tm="100000">
                                          <p:val>
                                            <p:strVal val="#ppt_w"/>
                                          </p:val>
                                        </p:tav>
                                      </p:tavLst>
                                    </p:anim>
                                    <p:anim calcmode="lin" valueType="num">
                                      <p:cBhvr>
                                        <p:cTn id="86" dur="500" fill="hold"/>
                                        <p:tgtEl>
                                          <p:spTgt spid="8"/>
                                        </p:tgtEl>
                                        <p:attrNameLst>
                                          <p:attrName>ppt_h</p:attrName>
                                        </p:attrNameLst>
                                      </p:cBhvr>
                                      <p:tavLst>
                                        <p:tav tm="0">
                                          <p:val>
                                            <p:fltVal val="0"/>
                                          </p:val>
                                        </p:tav>
                                        <p:tav tm="100000">
                                          <p:val>
                                            <p:strVal val="#ppt_h"/>
                                          </p:val>
                                        </p:tav>
                                      </p:tavLst>
                                    </p:anim>
                                    <p:animEffect transition="in" filter="fade">
                                      <p:cBhvr>
                                        <p:cTn id="87" dur="500"/>
                                        <p:tgtEl>
                                          <p:spTgt spid="8"/>
                                        </p:tgtEl>
                                      </p:cBhvr>
                                    </p:animEffect>
                                  </p:childTnLst>
                                </p:cTn>
                              </p:par>
                            </p:childTnLst>
                          </p:cTn>
                        </p:par>
                      </p:childTnLst>
                    </p:cTn>
                  </p:par>
                  <p:par>
                    <p:cTn id="88" fill="hold">
                      <p:stCondLst>
                        <p:cond delay="indefinite"/>
                      </p:stCondLst>
                      <p:childTnLst>
                        <p:par>
                          <p:cTn id="89" fill="hold">
                            <p:stCondLst>
                              <p:cond delay="0"/>
                            </p:stCondLst>
                            <p:childTnLst>
                              <p:par>
                                <p:cTn id="90" presetID="31" presetClass="entr" presetSubtype="0" fill="hold" grpId="0" nodeType="clickEffect">
                                  <p:stCondLst>
                                    <p:cond delay="0"/>
                                  </p:stCondLst>
                                  <p:childTnLst>
                                    <p:set>
                                      <p:cBhvr>
                                        <p:cTn id="91" dur="1" fill="hold">
                                          <p:stCondLst>
                                            <p:cond delay="0"/>
                                          </p:stCondLst>
                                        </p:cTn>
                                        <p:tgtEl>
                                          <p:spTgt spid="9"/>
                                        </p:tgtEl>
                                        <p:attrNameLst>
                                          <p:attrName>style.visibility</p:attrName>
                                        </p:attrNameLst>
                                      </p:cBhvr>
                                      <p:to>
                                        <p:strVal val="visible"/>
                                      </p:to>
                                    </p:set>
                                    <p:anim calcmode="lin" valueType="num">
                                      <p:cBhvr>
                                        <p:cTn id="92" dur="1000" fill="hold"/>
                                        <p:tgtEl>
                                          <p:spTgt spid="9"/>
                                        </p:tgtEl>
                                        <p:attrNameLst>
                                          <p:attrName>ppt_w</p:attrName>
                                        </p:attrNameLst>
                                      </p:cBhvr>
                                      <p:tavLst>
                                        <p:tav tm="0">
                                          <p:val>
                                            <p:fltVal val="0"/>
                                          </p:val>
                                        </p:tav>
                                        <p:tav tm="100000">
                                          <p:val>
                                            <p:strVal val="#ppt_w"/>
                                          </p:val>
                                        </p:tav>
                                      </p:tavLst>
                                    </p:anim>
                                    <p:anim calcmode="lin" valueType="num">
                                      <p:cBhvr>
                                        <p:cTn id="93" dur="1000" fill="hold"/>
                                        <p:tgtEl>
                                          <p:spTgt spid="9"/>
                                        </p:tgtEl>
                                        <p:attrNameLst>
                                          <p:attrName>ppt_h</p:attrName>
                                        </p:attrNameLst>
                                      </p:cBhvr>
                                      <p:tavLst>
                                        <p:tav tm="0">
                                          <p:val>
                                            <p:fltVal val="0"/>
                                          </p:val>
                                        </p:tav>
                                        <p:tav tm="100000">
                                          <p:val>
                                            <p:strVal val="#ppt_h"/>
                                          </p:val>
                                        </p:tav>
                                      </p:tavLst>
                                    </p:anim>
                                    <p:anim calcmode="lin" valueType="num">
                                      <p:cBhvr>
                                        <p:cTn id="94" dur="1000" fill="hold"/>
                                        <p:tgtEl>
                                          <p:spTgt spid="9"/>
                                        </p:tgtEl>
                                        <p:attrNameLst>
                                          <p:attrName>style.rotation</p:attrName>
                                        </p:attrNameLst>
                                      </p:cBhvr>
                                      <p:tavLst>
                                        <p:tav tm="0">
                                          <p:val>
                                            <p:fltVal val="90"/>
                                          </p:val>
                                        </p:tav>
                                        <p:tav tm="100000">
                                          <p:val>
                                            <p:fltVal val="0"/>
                                          </p:val>
                                        </p:tav>
                                      </p:tavLst>
                                    </p:anim>
                                    <p:animEffect transition="in" filter="fade">
                                      <p:cBhvr>
                                        <p:cTn id="95" dur="1000"/>
                                        <p:tgtEl>
                                          <p:spTgt spid="9"/>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4" fill="hold" grpId="0" nodeType="clickEffect">
                                  <p:stCondLst>
                                    <p:cond delay="0"/>
                                  </p:stCondLst>
                                  <p:childTnLst>
                                    <p:set>
                                      <p:cBhvr>
                                        <p:cTn id="99" dur="1" fill="hold">
                                          <p:stCondLst>
                                            <p:cond delay="0"/>
                                          </p:stCondLst>
                                        </p:cTn>
                                        <p:tgtEl>
                                          <p:spTgt spid="10"/>
                                        </p:tgtEl>
                                        <p:attrNameLst>
                                          <p:attrName>style.visibility</p:attrName>
                                        </p:attrNameLst>
                                      </p:cBhvr>
                                      <p:to>
                                        <p:strVal val="visible"/>
                                      </p:to>
                                    </p:set>
                                    <p:anim calcmode="lin" valueType="num">
                                      <p:cBhvr additive="base">
                                        <p:cTn id="100" dur="500" fill="hold"/>
                                        <p:tgtEl>
                                          <p:spTgt spid="10"/>
                                        </p:tgtEl>
                                        <p:attrNameLst>
                                          <p:attrName>ppt_x</p:attrName>
                                        </p:attrNameLst>
                                      </p:cBhvr>
                                      <p:tavLst>
                                        <p:tav tm="0">
                                          <p:val>
                                            <p:strVal val="#ppt_x"/>
                                          </p:val>
                                        </p:tav>
                                        <p:tav tm="100000">
                                          <p:val>
                                            <p:strVal val="#ppt_x"/>
                                          </p:val>
                                        </p:tav>
                                      </p:tavLst>
                                    </p:anim>
                                    <p:anim calcmode="lin" valueType="num">
                                      <p:cBhvr additive="base">
                                        <p:cTn id="10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22" presetClass="entr" presetSubtype="4" fill="hold" grpId="0" nodeType="click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wipe(down)">
                                      <p:cBhvr>
                                        <p:cTn id="106" dur="500"/>
                                        <p:tgtEl>
                                          <p:spTgt spid="11"/>
                                        </p:tgtEl>
                                      </p:cBhvr>
                                    </p:animEffect>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12"/>
                                        </p:tgtEl>
                                        <p:attrNameLst>
                                          <p:attrName>style.visibility</p:attrName>
                                        </p:attrNameLst>
                                      </p:cBhvr>
                                      <p:to>
                                        <p:strVal val="visible"/>
                                      </p:to>
                                    </p:set>
                                    <p:anim calcmode="lin" valueType="num">
                                      <p:cBhvr additive="base">
                                        <p:cTn id="111" dur="500" fill="hold"/>
                                        <p:tgtEl>
                                          <p:spTgt spid="12"/>
                                        </p:tgtEl>
                                        <p:attrNameLst>
                                          <p:attrName>ppt_x</p:attrName>
                                        </p:attrNameLst>
                                      </p:cBhvr>
                                      <p:tavLst>
                                        <p:tav tm="0">
                                          <p:val>
                                            <p:strVal val="#ppt_x"/>
                                          </p:val>
                                        </p:tav>
                                        <p:tav tm="100000">
                                          <p:val>
                                            <p:strVal val="#ppt_x"/>
                                          </p:val>
                                        </p:tav>
                                      </p:tavLst>
                                    </p:anim>
                                    <p:anim calcmode="lin" valueType="num">
                                      <p:cBhvr additive="base">
                                        <p:cTn id="1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grpId="0" nodeType="clickEffect">
                                  <p:stCondLst>
                                    <p:cond delay="0"/>
                                  </p:stCondLst>
                                  <p:childTnLst>
                                    <p:set>
                                      <p:cBhvr>
                                        <p:cTn id="116" dur="1" fill="hold">
                                          <p:stCondLst>
                                            <p:cond delay="0"/>
                                          </p:stCondLst>
                                        </p:cTn>
                                        <p:tgtEl>
                                          <p:spTgt spid="13"/>
                                        </p:tgtEl>
                                        <p:attrNameLst>
                                          <p:attrName>style.visibility</p:attrName>
                                        </p:attrNameLst>
                                      </p:cBhvr>
                                      <p:to>
                                        <p:strVal val="visible"/>
                                      </p:to>
                                    </p:set>
                                    <p:anim calcmode="lin" valueType="num">
                                      <p:cBhvr additive="base">
                                        <p:cTn id="117" dur="500" fill="hold"/>
                                        <p:tgtEl>
                                          <p:spTgt spid="13"/>
                                        </p:tgtEl>
                                        <p:attrNameLst>
                                          <p:attrName>ppt_x</p:attrName>
                                        </p:attrNameLst>
                                      </p:cBhvr>
                                      <p:tavLst>
                                        <p:tav tm="0">
                                          <p:val>
                                            <p:strVal val="#ppt_x"/>
                                          </p:val>
                                        </p:tav>
                                        <p:tav tm="100000">
                                          <p:val>
                                            <p:strVal val="#ppt_x"/>
                                          </p:val>
                                        </p:tav>
                                      </p:tavLst>
                                    </p:anim>
                                    <p:anim calcmode="lin" valueType="num">
                                      <p:cBhvr additive="base">
                                        <p:cTn id="1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grpId="0" nodeType="clickEffect">
                                  <p:stCondLst>
                                    <p:cond delay="0"/>
                                  </p:stCondLst>
                                  <p:childTnLst>
                                    <p:set>
                                      <p:cBhvr>
                                        <p:cTn id="122" dur="1" fill="hold">
                                          <p:stCondLst>
                                            <p:cond delay="0"/>
                                          </p:stCondLst>
                                        </p:cTn>
                                        <p:tgtEl>
                                          <p:spTgt spid="14"/>
                                        </p:tgtEl>
                                        <p:attrNameLst>
                                          <p:attrName>style.visibility</p:attrName>
                                        </p:attrNameLst>
                                      </p:cBhvr>
                                      <p:to>
                                        <p:strVal val="visible"/>
                                      </p:to>
                                    </p:set>
                                    <p:anim calcmode="lin" valueType="num">
                                      <p:cBhvr additive="base">
                                        <p:cTn id="123" dur="500" fill="hold"/>
                                        <p:tgtEl>
                                          <p:spTgt spid="14"/>
                                        </p:tgtEl>
                                        <p:attrNameLst>
                                          <p:attrName>ppt_x</p:attrName>
                                        </p:attrNameLst>
                                      </p:cBhvr>
                                      <p:tavLst>
                                        <p:tav tm="0">
                                          <p:val>
                                            <p:strVal val="#ppt_x"/>
                                          </p:val>
                                        </p:tav>
                                        <p:tav tm="100000">
                                          <p:val>
                                            <p:strVal val="#ppt_x"/>
                                          </p:val>
                                        </p:tav>
                                      </p:tavLst>
                                    </p:anim>
                                    <p:anim calcmode="lin" valueType="num">
                                      <p:cBhvr additive="base">
                                        <p:cTn id="12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39552" y="188640"/>
            <a:ext cx="8229600" cy="5904656"/>
          </a:xfrm>
        </p:spPr>
        <p:txBody>
          <a:bodyPr>
            <a:normAutofit/>
          </a:bodyPr>
          <a:lstStyle/>
          <a:p>
            <a:pPr algn="l"/>
            <a:r>
              <a:rPr lang="en-US" sz="3200" b="1" dirty="0" smtClean="0"/>
              <a:t>1</a:t>
            </a:r>
            <a:r>
              <a:rPr lang="en-US" sz="3200" b="1" dirty="0" smtClean="0"/>
              <a:t>. </a:t>
            </a:r>
            <a:r>
              <a:rPr lang="en-US" sz="3200" b="1" dirty="0" err="1" smtClean="0"/>
              <a:t>Memiliki</a:t>
            </a:r>
            <a:r>
              <a:rPr lang="en-US" sz="3200" b="1" dirty="0" smtClean="0"/>
              <a:t> </a:t>
            </a:r>
            <a:r>
              <a:rPr lang="en-US" sz="3200" b="1" dirty="0" err="1" smtClean="0"/>
              <a:t>objek</a:t>
            </a:r>
            <a:r>
              <a:rPr lang="en-US" sz="3200" b="1" dirty="0" smtClean="0"/>
              <a:t> </a:t>
            </a:r>
            <a:r>
              <a:rPr lang="en-US" sz="3200" dirty="0" smtClean="0"/>
              <a:t/>
            </a:r>
            <a:br>
              <a:rPr lang="en-US" sz="3200" dirty="0" smtClean="0"/>
            </a:br>
            <a:r>
              <a:rPr lang="en-US" sz="3200" dirty="0" err="1" smtClean="0"/>
              <a:t>setiap</a:t>
            </a:r>
            <a:r>
              <a:rPr lang="en-US" sz="3200" dirty="0" smtClean="0"/>
              <a:t> </a:t>
            </a:r>
            <a:r>
              <a:rPr lang="en-US" sz="3200" dirty="0" err="1" smtClean="0"/>
              <a:t>ilmu</a:t>
            </a:r>
            <a:r>
              <a:rPr lang="en-US" sz="3200" dirty="0" smtClean="0"/>
              <a:t> </a:t>
            </a:r>
            <a:r>
              <a:rPr lang="en-US" sz="3200" dirty="0" err="1" smtClean="0"/>
              <a:t>umumnya</a:t>
            </a:r>
            <a:r>
              <a:rPr lang="en-US" sz="3200" dirty="0" smtClean="0"/>
              <a:t> </a:t>
            </a:r>
            <a:r>
              <a:rPr lang="en-US" sz="3200" dirty="0" err="1" smtClean="0"/>
              <a:t>membatasi</a:t>
            </a:r>
            <a:r>
              <a:rPr lang="en-US" sz="3200" dirty="0" smtClean="0"/>
              <a:t> </a:t>
            </a:r>
            <a:r>
              <a:rPr lang="en-US" sz="3200" dirty="0" err="1" smtClean="0"/>
              <a:t>diri</a:t>
            </a:r>
            <a:r>
              <a:rPr lang="en-US" sz="3200" dirty="0" smtClean="0"/>
              <a:t> </a:t>
            </a:r>
            <a:r>
              <a:rPr lang="en-US" sz="3200" dirty="0" err="1" smtClean="0"/>
              <a:t>pada</a:t>
            </a:r>
            <a:r>
              <a:rPr lang="en-US" sz="3200" dirty="0" smtClean="0"/>
              <a:t> </a:t>
            </a:r>
            <a:r>
              <a:rPr lang="en-US" sz="3200" dirty="0" err="1" smtClean="0"/>
              <a:t>segi</a:t>
            </a:r>
            <a:r>
              <a:rPr lang="en-US" sz="3200" dirty="0" smtClean="0"/>
              <a:t> </a:t>
            </a:r>
            <a:r>
              <a:rPr lang="en-US" sz="3200" dirty="0" err="1" smtClean="0"/>
              <a:t>kajian</a:t>
            </a:r>
            <a:r>
              <a:rPr lang="en-US" sz="3200" dirty="0" smtClean="0"/>
              <a:t> </a:t>
            </a:r>
            <a:r>
              <a:rPr lang="en-US" sz="3200" dirty="0" err="1" smtClean="0"/>
              <a:t>tertentu</a:t>
            </a:r>
            <a:r>
              <a:rPr lang="en-US" sz="3200" dirty="0" smtClean="0"/>
              <a:t> </a:t>
            </a:r>
            <a:r>
              <a:rPr lang="en-US" sz="3200" dirty="0" err="1" smtClean="0"/>
              <a:t>dan</a:t>
            </a:r>
            <a:r>
              <a:rPr lang="en-US" sz="3200" dirty="0" smtClean="0"/>
              <a:t> </a:t>
            </a:r>
            <a:r>
              <a:rPr lang="en-US" sz="3200" dirty="0" err="1" smtClean="0"/>
              <a:t>menfokuskan</a:t>
            </a:r>
            <a:r>
              <a:rPr lang="en-US" sz="3200" dirty="0" smtClean="0"/>
              <a:t> </a:t>
            </a:r>
            <a:r>
              <a:rPr lang="en-US" sz="3200" dirty="0" err="1" smtClean="0"/>
              <a:t>pada</a:t>
            </a:r>
            <a:r>
              <a:rPr lang="en-US" sz="3200" dirty="0" smtClean="0"/>
              <a:t> </a:t>
            </a:r>
            <a:r>
              <a:rPr lang="en-US" sz="3200" dirty="0" err="1" smtClean="0"/>
              <a:t>objek</a:t>
            </a:r>
            <a:r>
              <a:rPr lang="en-US" sz="3200" dirty="0" smtClean="0"/>
              <a:t> </a:t>
            </a:r>
            <a:r>
              <a:rPr lang="en-US" sz="3200" dirty="0" err="1" smtClean="0"/>
              <a:t>mahluk</a:t>
            </a:r>
            <a:r>
              <a:rPr lang="en-US" sz="3200" dirty="0" smtClean="0"/>
              <a:t> </a:t>
            </a:r>
            <a:r>
              <a:rPr lang="en-US" sz="3200" dirty="0" err="1" smtClean="0"/>
              <a:t>hidup</a:t>
            </a:r>
            <a:r>
              <a:rPr lang="en-US" sz="3200" dirty="0" smtClean="0"/>
              <a:t> yang </a:t>
            </a:r>
            <a:r>
              <a:rPr lang="en-US" sz="3200" dirty="0" err="1" smtClean="0"/>
              <a:t>ada</a:t>
            </a:r>
            <a:r>
              <a:rPr lang="en-US" sz="3200" dirty="0" smtClean="0"/>
              <a:t> </a:t>
            </a:r>
            <a:r>
              <a:rPr lang="en-US" sz="3200" dirty="0" err="1" smtClean="0"/>
              <a:t>maupun</a:t>
            </a:r>
            <a:r>
              <a:rPr lang="en-US" sz="3200" dirty="0" smtClean="0"/>
              <a:t> yang </a:t>
            </a:r>
            <a:r>
              <a:rPr lang="en-US" sz="3200" dirty="0" err="1" smtClean="0"/>
              <a:t>pernah</a:t>
            </a:r>
            <a:r>
              <a:rPr lang="en-US" sz="3200" dirty="0" smtClean="0"/>
              <a:t> </a:t>
            </a:r>
            <a:r>
              <a:rPr lang="en-US" sz="3200" dirty="0" err="1" smtClean="0"/>
              <a:t>ada</a:t>
            </a:r>
            <a:r>
              <a:rPr lang="en-US" sz="3200" dirty="0" smtClean="0"/>
              <a:t> </a:t>
            </a:r>
            <a:r>
              <a:rPr lang="en-US" sz="3200" dirty="0" err="1" smtClean="0"/>
              <a:t>didunia</a:t>
            </a:r>
            <a:r>
              <a:rPr lang="en-US" sz="3200" dirty="0" smtClean="0"/>
              <a:t> </a:t>
            </a:r>
            <a:r>
              <a:rPr lang="en-US" sz="3200" dirty="0" err="1" smtClean="0"/>
              <a:t>ini</a:t>
            </a:r>
            <a:r>
              <a:rPr lang="en-US" sz="3200" dirty="0" smtClean="0"/>
              <a:t>.</a:t>
            </a:r>
            <a:br>
              <a:rPr lang="en-US" sz="3200" dirty="0" smtClean="0"/>
            </a:br>
            <a:r>
              <a:rPr lang="en-US" sz="3200" dirty="0" smtClean="0"/>
              <a:t/>
            </a:r>
            <a:br>
              <a:rPr lang="en-US" sz="3200" dirty="0" smtClean="0"/>
            </a:br>
            <a:r>
              <a:rPr lang="en-US" sz="3200" b="1" dirty="0" smtClean="0"/>
              <a:t>2. </a:t>
            </a:r>
            <a:r>
              <a:rPr lang="en-US" sz="3200" b="1" dirty="0" err="1" smtClean="0"/>
              <a:t>memiliki</a:t>
            </a:r>
            <a:r>
              <a:rPr lang="en-US" sz="3200" b="1" dirty="0" smtClean="0"/>
              <a:t> </a:t>
            </a:r>
            <a:r>
              <a:rPr lang="en-US" sz="3200" b="1" dirty="0" err="1" smtClean="0"/>
              <a:t>metode</a:t>
            </a:r>
            <a:r>
              <a:rPr lang="en-US" sz="3200" b="1" dirty="0" smtClean="0"/>
              <a:t> </a:t>
            </a:r>
            <a:r>
              <a:rPr lang="en-US" sz="3200" dirty="0" smtClean="0"/>
              <a:t/>
            </a:r>
            <a:br>
              <a:rPr lang="en-US" sz="3200" dirty="0" smtClean="0"/>
            </a:br>
            <a:r>
              <a:rPr lang="en-US" sz="3200" dirty="0" err="1" smtClean="0"/>
              <a:t>dalam</a:t>
            </a:r>
            <a:r>
              <a:rPr lang="en-US" sz="3200" dirty="0" smtClean="0"/>
              <a:t> </a:t>
            </a:r>
            <a:r>
              <a:rPr lang="en-US" sz="3200" dirty="0" err="1" smtClean="0"/>
              <a:t>mempelajari</a:t>
            </a:r>
            <a:r>
              <a:rPr lang="en-US" sz="3200" dirty="0" smtClean="0"/>
              <a:t> </a:t>
            </a:r>
            <a:r>
              <a:rPr lang="en-US" sz="3200" dirty="0" err="1" smtClean="0"/>
              <a:t>objek</a:t>
            </a:r>
            <a:r>
              <a:rPr lang="en-US" sz="3200" dirty="0" smtClean="0"/>
              <a:t> </a:t>
            </a:r>
            <a:r>
              <a:rPr lang="en-US" sz="3200" dirty="0" err="1" smtClean="0"/>
              <a:t>kajian</a:t>
            </a:r>
            <a:r>
              <a:rPr lang="en-US" sz="3200" dirty="0" smtClean="0"/>
              <a:t> </a:t>
            </a:r>
            <a:r>
              <a:rPr lang="en-US" sz="3200" dirty="0" err="1" smtClean="0"/>
              <a:t>biologi</a:t>
            </a:r>
            <a:r>
              <a:rPr lang="en-US" sz="3200" dirty="0" smtClean="0"/>
              <a:t> </a:t>
            </a:r>
            <a:r>
              <a:rPr lang="en-US" sz="3200" dirty="0" err="1" smtClean="0"/>
              <a:t>digunakan</a:t>
            </a:r>
            <a:r>
              <a:rPr lang="en-US" sz="3200" dirty="0" smtClean="0"/>
              <a:t> </a:t>
            </a:r>
            <a:r>
              <a:rPr lang="en-US" sz="3200" dirty="0" err="1" smtClean="0"/>
              <a:t>metode</a:t>
            </a:r>
            <a:r>
              <a:rPr lang="en-US" sz="3200" dirty="0" smtClean="0"/>
              <a:t> </a:t>
            </a:r>
            <a:r>
              <a:rPr lang="en-US" sz="3200" dirty="0" err="1" smtClean="0"/>
              <a:t>ilmiah</a:t>
            </a:r>
            <a:r>
              <a:rPr lang="en-US" sz="3200" dirty="0" smtClean="0"/>
              <a:t> </a:t>
            </a:r>
            <a:r>
              <a:rPr lang="en-US" sz="3200" dirty="0" err="1" smtClean="0"/>
              <a:t>untuk</a:t>
            </a:r>
            <a:r>
              <a:rPr lang="en-US" sz="3200" dirty="0" smtClean="0"/>
              <a:t> </a:t>
            </a:r>
            <a:r>
              <a:rPr lang="en-US" sz="3200" dirty="0" err="1" smtClean="0"/>
              <a:t>menemukan</a:t>
            </a:r>
            <a:r>
              <a:rPr lang="en-US" sz="3200" dirty="0" smtClean="0"/>
              <a:t> </a:t>
            </a:r>
            <a:r>
              <a:rPr lang="en-US" sz="3200" dirty="0" err="1" smtClean="0"/>
              <a:t>kebenaran</a:t>
            </a:r>
            <a:r>
              <a:rPr lang="en-US" sz="3200" dirty="0" smtClean="0"/>
              <a:t>. </a:t>
            </a:r>
            <a:endParaRPr lang="id-ID" sz="3200" dirty="0"/>
          </a:p>
        </p:txBody>
      </p:sp>
    </p:spTree>
    <p:extLst>
      <p:ext uri="{BB962C8B-B14F-4D97-AF65-F5344CB8AC3E}">
        <p14:creationId xmlns:p14="http://schemas.microsoft.com/office/powerpoint/2010/main" val="2951811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3946450"/>
          </a:xfrm>
        </p:spPr>
        <p:txBody>
          <a:bodyPr>
            <a:normAutofit/>
          </a:bodyPr>
          <a:lstStyle/>
          <a:p>
            <a:pPr algn="l"/>
            <a:r>
              <a:rPr lang="en-US" sz="2800" b="1" dirty="0" smtClean="0"/>
              <a:t>3. </a:t>
            </a:r>
            <a:r>
              <a:rPr lang="en-US" sz="2800" b="1" dirty="0" err="1" smtClean="0"/>
              <a:t>Bersifat</a:t>
            </a:r>
            <a:r>
              <a:rPr lang="en-US" sz="2800" b="1" dirty="0" smtClean="0"/>
              <a:t> </a:t>
            </a:r>
            <a:r>
              <a:rPr lang="en-US" sz="2800" b="1" dirty="0" err="1" smtClean="0"/>
              <a:t>sistematis</a:t>
            </a:r>
            <a:r>
              <a:rPr lang="en-US" sz="2800" dirty="0" smtClean="0"/>
              <a:t/>
            </a:r>
            <a:br>
              <a:rPr lang="en-US" sz="2800" dirty="0" smtClean="0"/>
            </a:br>
            <a:r>
              <a:rPr lang="en-US" sz="2800" dirty="0" smtClean="0"/>
              <a:t>agar </a:t>
            </a:r>
            <a:r>
              <a:rPr lang="en-US" sz="2800" dirty="0" err="1" smtClean="0"/>
              <a:t>mudah</a:t>
            </a:r>
            <a:r>
              <a:rPr lang="en-US" sz="2800" dirty="0" smtClean="0"/>
              <a:t> </a:t>
            </a:r>
            <a:r>
              <a:rPr lang="en-US" sz="2800" dirty="0" err="1" smtClean="0"/>
              <a:t>dikaji</a:t>
            </a:r>
            <a:r>
              <a:rPr lang="en-US" sz="2800" dirty="0" smtClean="0"/>
              <a:t>, </a:t>
            </a:r>
            <a:r>
              <a:rPr lang="en-US" sz="2800" dirty="0" err="1" smtClean="0"/>
              <a:t>ilmu</a:t>
            </a:r>
            <a:r>
              <a:rPr lang="en-US" sz="2800" dirty="0" smtClean="0"/>
              <a:t> </a:t>
            </a:r>
            <a:r>
              <a:rPr lang="en-US" sz="2800" dirty="0" err="1" smtClean="0"/>
              <a:t>pengetahuan</a:t>
            </a:r>
            <a:r>
              <a:rPr lang="en-US" sz="2800" dirty="0" smtClean="0"/>
              <a:t> </a:t>
            </a:r>
            <a:r>
              <a:rPr lang="en-US" sz="2800" dirty="0" err="1" smtClean="0"/>
              <a:t>harus</a:t>
            </a:r>
            <a:r>
              <a:rPr lang="en-US" sz="2800" dirty="0" smtClean="0"/>
              <a:t> </a:t>
            </a:r>
            <a:r>
              <a:rPr lang="en-US" sz="2800" dirty="0" err="1" smtClean="0"/>
              <a:t>tersusun</a:t>
            </a:r>
            <a:r>
              <a:rPr lang="en-US" sz="2800" dirty="0" smtClean="0"/>
              <a:t> </a:t>
            </a:r>
            <a:r>
              <a:rPr lang="en-US" sz="2800" dirty="0" err="1" smtClean="0"/>
              <a:t>mulai</a:t>
            </a:r>
            <a:r>
              <a:rPr lang="en-US" sz="2800" dirty="0" smtClean="0"/>
              <a:t> </a:t>
            </a:r>
            <a:r>
              <a:rPr lang="en-US" sz="2800" dirty="0" err="1" smtClean="0"/>
              <a:t>sederhana</a:t>
            </a:r>
            <a:r>
              <a:rPr lang="en-US" sz="2800" dirty="0" smtClean="0"/>
              <a:t> </a:t>
            </a:r>
            <a:r>
              <a:rPr lang="en-US" sz="2800" dirty="0" err="1" smtClean="0"/>
              <a:t>menuju</a:t>
            </a:r>
            <a:r>
              <a:rPr lang="en-US" sz="2800" dirty="0" smtClean="0"/>
              <a:t> yang </a:t>
            </a:r>
            <a:r>
              <a:rPr lang="en-US" sz="2800" dirty="0" err="1" smtClean="0"/>
              <a:t>lebih</a:t>
            </a:r>
            <a:r>
              <a:rPr lang="en-US" sz="2800" dirty="0" smtClean="0"/>
              <a:t> </a:t>
            </a:r>
            <a:r>
              <a:rPr lang="en-US" sz="2800" dirty="0" err="1" smtClean="0"/>
              <a:t>kompleks</a:t>
            </a:r>
            <a:r>
              <a:rPr lang="en-US" sz="2800" dirty="0" smtClean="0"/>
              <a:t>. </a:t>
            </a:r>
            <a:r>
              <a:rPr lang="en-US" sz="2800" dirty="0" err="1" smtClean="0"/>
              <a:t>Contohnya</a:t>
            </a:r>
            <a:r>
              <a:rPr lang="en-US" sz="2800" dirty="0" smtClean="0"/>
              <a:t> </a:t>
            </a:r>
            <a:r>
              <a:rPr lang="en-US" sz="2800" dirty="0" err="1" smtClean="0"/>
              <a:t>konsep</a:t>
            </a:r>
            <a:r>
              <a:rPr lang="en-US" sz="2800" dirty="0" smtClean="0"/>
              <a:t> </a:t>
            </a:r>
            <a:r>
              <a:rPr lang="en-US" sz="2800" dirty="0" err="1" smtClean="0"/>
              <a:t>sel</a:t>
            </a:r>
            <a:r>
              <a:rPr lang="en-US" sz="2800" dirty="0" smtClean="0"/>
              <a:t>, organ, </a:t>
            </a:r>
            <a:r>
              <a:rPr lang="en-US" sz="2800" dirty="0" err="1" smtClean="0"/>
              <a:t>sistem</a:t>
            </a:r>
            <a:r>
              <a:rPr lang="en-US" sz="2800" dirty="0" smtClean="0"/>
              <a:t> organ, </a:t>
            </a:r>
            <a:r>
              <a:rPr lang="en-US" sz="2800" dirty="0" err="1" smtClean="0"/>
              <a:t>dan</a:t>
            </a:r>
            <a:r>
              <a:rPr lang="en-US" sz="2800" dirty="0" smtClean="0"/>
              <a:t> </a:t>
            </a:r>
            <a:r>
              <a:rPr lang="en-US" sz="2800" dirty="0" err="1" smtClean="0"/>
              <a:t>individu</a:t>
            </a:r>
            <a:r>
              <a:rPr lang="en-US" sz="2800" dirty="0" smtClean="0"/>
              <a:t>.</a:t>
            </a:r>
            <a:br>
              <a:rPr lang="en-US" sz="2800" dirty="0" smtClean="0"/>
            </a:br>
            <a:r>
              <a:rPr lang="en-US" sz="2800" b="1" dirty="0" smtClean="0"/>
              <a:t>4. universal</a:t>
            </a:r>
            <a:r>
              <a:rPr lang="en-US" sz="2800" dirty="0" smtClean="0"/>
              <a:t/>
            </a:r>
            <a:br>
              <a:rPr lang="en-US" sz="2800" dirty="0" smtClean="0"/>
            </a:br>
            <a:r>
              <a:rPr lang="en-US" sz="2800" dirty="0" err="1" smtClean="0"/>
              <a:t>kebenaran</a:t>
            </a:r>
            <a:r>
              <a:rPr lang="en-US" sz="2800" dirty="0" smtClean="0"/>
              <a:t> yang </a:t>
            </a:r>
            <a:r>
              <a:rPr lang="en-US" sz="2800" dirty="0" err="1" smtClean="0"/>
              <a:t>disajikan</a:t>
            </a:r>
            <a:r>
              <a:rPr lang="en-US" sz="2800" dirty="0" smtClean="0"/>
              <a:t> </a:t>
            </a:r>
            <a:r>
              <a:rPr lang="en-US" sz="2800" dirty="0" err="1" smtClean="0"/>
              <a:t>dalam</a:t>
            </a:r>
            <a:r>
              <a:rPr lang="en-US" sz="2800" dirty="0" smtClean="0"/>
              <a:t> </a:t>
            </a:r>
            <a:r>
              <a:rPr lang="en-US" sz="2800" dirty="0" err="1" smtClean="0"/>
              <a:t>ilmu</a:t>
            </a:r>
            <a:r>
              <a:rPr lang="en-US" sz="2800" dirty="0" smtClean="0"/>
              <a:t> </a:t>
            </a:r>
            <a:r>
              <a:rPr lang="en-US" sz="2800" dirty="0" err="1" smtClean="0"/>
              <a:t>pengetahuan</a:t>
            </a:r>
            <a:r>
              <a:rPr lang="en-US" sz="2800" dirty="0" smtClean="0"/>
              <a:t> </a:t>
            </a:r>
            <a:r>
              <a:rPr lang="en-US" sz="2800" dirty="0" err="1" smtClean="0"/>
              <a:t>harus</a:t>
            </a:r>
            <a:r>
              <a:rPr lang="en-US" sz="2800" dirty="0" smtClean="0"/>
              <a:t> </a:t>
            </a:r>
            <a:r>
              <a:rPr lang="en-US" sz="2800" dirty="0" err="1" smtClean="0"/>
              <a:t>berlaku</a:t>
            </a:r>
            <a:r>
              <a:rPr lang="en-US" sz="2800" dirty="0" smtClean="0"/>
              <a:t> </a:t>
            </a:r>
            <a:r>
              <a:rPr lang="en-US" sz="2800" dirty="0" err="1" smtClean="0"/>
              <a:t>secara</a:t>
            </a:r>
            <a:r>
              <a:rPr lang="en-US" sz="2800" dirty="0" smtClean="0"/>
              <a:t> </a:t>
            </a:r>
            <a:r>
              <a:rPr lang="en-US" sz="2800" dirty="0" err="1" smtClean="0"/>
              <a:t>umum</a:t>
            </a:r>
            <a:r>
              <a:rPr lang="en-US" sz="2800" dirty="0" smtClean="0"/>
              <a:t> </a:t>
            </a:r>
            <a:br>
              <a:rPr lang="en-US" sz="2800" dirty="0" smtClean="0"/>
            </a:br>
            <a:r>
              <a:rPr lang="en-US" sz="2800" dirty="0" err="1" smtClean="0"/>
              <a:t>contoh</a:t>
            </a:r>
            <a:r>
              <a:rPr lang="en-US" sz="2800" dirty="0" smtClean="0"/>
              <a:t>. </a:t>
            </a:r>
            <a:r>
              <a:rPr lang="en-US" sz="2800" dirty="0" err="1" smtClean="0"/>
              <a:t>Gambar</a:t>
            </a:r>
            <a:r>
              <a:rPr lang="en-US" sz="2800" dirty="0" smtClean="0"/>
              <a:t> </a:t>
            </a:r>
            <a:r>
              <a:rPr lang="en-US" sz="2800" dirty="0" err="1" smtClean="0"/>
              <a:t>reproduksi</a:t>
            </a:r>
            <a:r>
              <a:rPr lang="en-US" sz="2800" dirty="0" smtClean="0"/>
              <a:t> </a:t>
            </a:r>
            <a:r>
              <a:rPr lang="en-US" sz="2800" dirty="0" err="1" smtClean="0"/>
              <a:t>generatif</a:t>
            </a:r>
            <a:r>
              <a:rPr lang="en-US" sz="2800" dirty="0" smtClean="0"/>
              <a:t>.</a:t>
            </a:r>
            <a:endParaRPr lang="id-ID"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509120"/>
            <a:ext cx="8077200" cy="2511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404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circle(in)">
                                      <p:cBhvr>
                                        <p:cTn id="14"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22714"/>
          </a:xfrm>
        </p:spPr>
        <p:txBody>
          <a:bodyPr>
            <a:noAutofit/>
          </a:bodyPr>
          <a:lstStyle/>
          <a:p>
            <a:pPr algn="l"/>
            <a:r>
              <a:rPr lang="en-US" sz="2800" b="1" i="1" dirty="0" smtClean="0"/>
              <a:t>5. </a:t>
            </a:r>
            <a:r>
              <a:rPr lang="en-US" sz="2800" b="1" i="1" dirty="0" err="1" smtClean="0"/>
              <a:t>Objektif</a:t>
            </a:r>
            <a:r>
              <a:rPr lang="en-US" sz="2800" b="1" i="1" dirty="0" smtClean="0"/>
              <a:t> </a:t>
            </a:r>
            <a:r>
              <a:rPr lang="en-US" sz="2800" dirty="0" smtClean="0"/>
              <a:t/>
            </a:r>
            <a:br>
              <a:rPr lang="en-US" sz="2800" dirty="0" smtClean="0"/>
            </a:br>
            <a:r>
              <a:rPr lang="en-US" sz="2800" dirty="0" err="1" smtClean="0"/>
              <a:t>pernyataan</a:t>
            </a:r>
            <a:r>
              <a:rPr lang="en-US" sz="2800" dirty="0" smtClean="0"/>
              <a:t> </a:t>
            </a:r>
            <a:r>
              <a:rPr lang="en-US" sz="2800" dirty="0" err="1" smtClean="0"/>
              <a:t>dalam</a:t>
            </a:r>
            <a:r>
              <a:rPr lang="en-US" sz="2800" dirty="0" smtClean="0"/>
              <a:t> </a:t>
            </a:r>
            <a:r>
              <a:rPr lang="en-US" sz="2800" dirty="0" err="1" smtClean="0"/>
              <a:t>suatu</a:t>
            </a:r>
            <a:r>
              <a:rPr lang="en-US" sz="2800" dirty="0" smtClean="0"/>
              <a:t> </a:t>
            </a:r>
            <a:r>
              <a:rPr lang="en-US" sz="2800" dirty="0" err="1" smtClean="0"/>
              <a:t>ilmu</a:t>
            </a:r>
            <a:r>
              <a:rPr lang="en-US" sz="2800" dirty="0" smtClean="0"/>
              <a:t> </a:t>
            </a:r>
            <a:r>
              <a:rPr lang="en-US" sz="2800" dirty="0" err="1" smtClean="0"/>
              <a:t>harus</a:t>
            </a:r>
            <a:r>
              <a:rPr lang="en-US" sz="2800" dirty="0" smtClean="0"/>
              <a:t> </a:t>
            </a:r>
            <a:r>
              <a:rPr lang="en-US" sz="2800" dirty="0" err="1" smtClean="0"/>
              <a:t>bersifat</a:t>
            </a:r>
            <a:r>
              <a:rPr lang="en-US" sz="2800" dirty="0" smtClean="0"/>
              <a:t> </a:t>
            </a:r>
            <a:r>
              <a:rPr lang="en-US" sz="2800" dirty="0" err="1" smtClean="0"/>
              <a:t>jujur</a:t>
            </a:r>
            <a:r>
              <a:rPr lang="en-US" sz="2800" dirty="0" smtClean="0"/>
              <a:t>, </a:t>
            </a:r>
            <a:r>
              <a:rPr lang="en-US" sz="2800" dirty="0" err="1" smtClean="0"/>
              <a:t>yaitu</a:t>
            </a:r>
            <a:r>
              <a:rPr lang="en-US" sz="2800" dirty="0" smtClean="0"/>
              <a:t> </a:t>
            </a:r>
            <a:r>
              <a:rPr lang="en-US" sz="2800" dirty="0" err="1" smtClean="0"/>
              <a:t>mengambarkan</a:t>
            </a:r>
            <a:r>
              <a:rPr lang="en-US" sz="2800" dirty="0" smtClean="0"/>
              <a:t> </a:t>
            </a:r>
            <a:r>
              <a:rPr lang="en-US" sz="2800" dirty="0" err="1" smtClean="0"/>
              <a:t>kondisi</a:t>
            </a:r>
            <a:r>
              <a:rPr lang="en-US" sz="2800" dirty="0" smtClean="0"/>
              <a:t> </a:t>
            </a:r>
            <a:r>
              <a:rPr lang="en-US" sz="2800" dirty="0" err="1" smtClean="0"/>
              <a:t>apa</a:t>
            </a:r>
            <a:r>
              <a:rPr lang="en-US" sz="2800" dirty="0" smtClean="0"/>
              <a:t> </a:t>
            </a:r>
            <a:r>
              <a:rPr lang="en-US" sz="2800" dirty="0" err="1" smtClean="0"/>
              <a:t>adanya</a:t>
            </a:r>
            <a:r>
              <a:rPr lang="en-US" sz="2800" dirty="0" smtClean="0"/>
              <a:t>, </a:t>
            </a:r>
            <a:r>
              <a:rPr lang="en-US" sz="2800" dirty="0" err="1" smtClean="0"/>
              <a:t>mengandung</a:t>
            </a:r>
            <a:r>
              <a:rPr lang="en-US" sz="2800" dirty="0" smtClean="0"/>
              <a:t> data </a:t>
            </a:r>
            <a:r>
              <a:rPr lang="en-US" sz="2800" dirty="0" err="1" smtClean="0"/>
              <a:t>atau</a:t>
            </a:r>
            <a:r>
              <a:rPr lang="en-US" sz="2800" dirty="0" smtClean="0"/>
              <a:t> </a:t>
            </a:r>
            <a:r>
              <a:rPr lang="en-US" sz="2800" dirty="0" err="1" smtClean="0"/>
              <a:t>informasi</a:t>
            </a:r>
            <a:r>
              <a:rPr lang="en-US" sz="2800" dirty="0" smtClean="0"/>
              <a:t> yang </a:t>
            </a:r>
            <a:r>
              <a:rPr lang="en-US" sz="2800" dirty="0" err="1" smtClean="0"/>
              <a:t>sebenarnya</a:t>
            </a:r>
            <a:r>
              <a:rPr lang="en-US" sz="2800" dirty="0" smtClean="0"/>
              <a:t>, </a:t>
            </a:r>
            <a:r>
              <a:rPr lang="en-US" sz="2800" dirty="0" err="1" smtClean="0"/>
              <a:t>bebas</a:t>
            </a:r>
            <a:r>
              <a:rPr lang="en-US" sz="2800" dirty="0" smtClean="0"/>
              <a:t> </a:t>
            </a:r>
            <a:r>
              <a:rPr lang="en-US" sz="2800" dirty="0" err="1" smtClean="0"/>
              <a:t>dari</a:t>
            </a:r>
            <a:r>
              <a:rPr lang="en-US" sz="2800" dirty="0" smtClean="0"/>
              <a:t> </a:t>
            </a:r>
            <a:r>
              <a:rPr lang="en-US" sz="2800" dirty="0" err="1" smtClean="0"/>
              <a:t>prasangka</a:t>
            </a:r>
            <a:r>
              <a:rPr lang="en-US" sz="2800" dirty="0" smtClean="0"/>
              <a:t> </a:t>
            </a:r>
            <a:r>
              <a:rPr lang="en-US" sz="2800" dirty="0" err="1" smtClean="0"/>
              <a:t>kesenjangan</a:t>
            </a:r>
            <a:r>
              <a:rPr lang="en-US" sz="2800" dirty="0" smtClean="0"/>
              <a:t> </a:t>
            </a:r>
            <a:r>
              <a:rPr lang="en-US" sz="2800" dirty="0" err="1" smtClean="0"/>
              <a:t>atau</a:t>
            </a:r>
            <a:r>
              <a:rPr lang="en-US" sz="2800" dirty="0" smtClean="0"/>
              <a:t> </a:t>
            </a:r>
            <a:r>
              <a:rPr lang="en-US" sz="2800" dirty="0" err="1" smtClean="0"/>
              <a:t>kepentingan</a:t>
            </a:r>
            <a:r>
              <a:rPr lang="en-US" sz="2800" dirty="0" smtClean="0"/>
              <a:t> </a:t>
            </a:r>
            <a:r>
              <a:rPr lang="en-US" sz="2800" dirty="0" err="1" smtClean="0"/>
              <a:t>pribadi</a:t>
            </a:r>
            <a:r>
              <a:rPr lang="en-US" sz="2800" dirty="0" smtClean="0"/>
              <a:t>.</a:t>
            </a:r>
            <a:br>
              <a:rPr lang="en-US" sz="2800" dirty="0" smtClean="0"/>
            </a:br>
            <a:r>
              <a:rPr lang="en-US" sz="2800" dirty="0" smtClean="0"/>
              <a:t/>
            </a:r>
            <a:br>
              <a:rPr lang="en-US" sz="2800" dirty="0" smtClean="0"/>
            </a:br>
            <a:r>
              <a:rPr lang="en-US" sz="2800" b="1" i="1" dirty="0" smtClean="0"/>
              <a:t>6. </a:t>
            </a:r>
            <a:r>
              <a:rPr lang="en-US" sz="2800" b="1" i="1" dirty="0" err="1" smtClean="0"/>
              <a:t>analitis</a:t>
            </a:r>
            <a:r>
              <a:rPr lang="en-US" sz="2800" dirty="0" smtClean="0"/>
              <a:t/>
            </a:r>
            <a:br>
              <a:rPr lang="en-US" sz="2800" dirty="0" smtClean="0"/>
            </a:br>
            <a:r>
              <a:rPr lang="en-US" sz="2800" dirty="0" err="1" smtClean="0"/>
              <a:t>kajian</a:t>
            </a:r>
            <a:r>
              <a:rPr lang="en-US" sz="2800" dirty="0" smtClean="0"/>
              <a:t> </a:t>
            </a:r>
            <a:r>
              <a:rPr lang="en-US" sz="2800" dirty="0" err="1" smtClean="0"/>
              <a:t>dari</a:t>
            </a:r>
            <a:r>
              <a:rPr lang="en-US" sz="2800" dirty="0" smtClean="0"/>
              <a:t> </a:t>
            </a:r>
            <a:r>
              <a:rPr lang="en-US" sz="2800" dirty="0" err="1" smtClean="0"/>
              <a:t>sebuah</a:t>
            </a:r>
            <a:r>
              <a:rPr lang="en-US" sz="2800" dirty="0" smtClean="0"/>
              <a:t> </a:t>
            </a:r>
            <a:r>
              <a:rPr lang="en-US" sz="2800" dirty="0" err="1" smtClean="0"/>
              <a:t>ilmu</a:t>
            </a:r>
            <a:r>
              <a:rPr lang="en-US" sz="2800" dirty="0" smtClean="0"/>
              <a:t> </a:t>
            </a:r>
            <a:r>
              <a:rPr lang="en-US" sz="2800" dirty="0" err="1" smtClean="0"/>
              <a:t>akan</a:t>
            </a:r>
            <a:r>
              <a:rPr lang="en-US" sz="2800" dirty="0" smtClean="0"/>
              <a:t> </a:t>
            </a:r>
            <a:r>
              <a:rPr lang="en-US" sz="2800" dirty="0" err="1" smtClean="0"/>
              <a:t>menuju</a:t>
            </a:r>
            <a:r>
              <a:rPr lang="en-US" sz="2800" dirty="0" smtClean="0"/>
              <a:t> </a:t>
            </a:r>
            <a:r>
              <a:rPr lang="en-US" sz="2800" dirty="0" err="1" smtClean="0"/>
              <a:t>hal-hal</a:t>
            </a:r>
            <a:r>
              <a:rPr lang="en-US" sz="2800" dirty="0" smtClean="0"/>
              <a:t> yang </a:t>
            </a:r>
            <a:r>
              <a:rPr lang="en-US" sz="2800" dirty="0" err="1" smtClean="0"/>
              <a:t>lebih</a:t>
            </a:r>
            <a:r>
              <a:rPr lang="en-US" sz="2800" dirty="0" smtClean="0"/>
              <a:t> </a:t>
            </a:r>
            <a:r>
              <a:rPr lang="en-US" sz="2800" dirty="0" err="1" smtClean="0"/>
              <a:t>khusus</a:t>
            </a:r>
            <a:r>
              <a:rPr lang="en-US" sz="2800" dirty="0" smtClean="0"/>
              <a:t> </a:t>
            </a:r>
            <a:r>
              <a:rPr lang="en-US" sz="2800" dirty="0" err="1" smtClean="0"/>
              <a:t>ke</a:t>
            </a:r>
            <a:r>
              <a:rPr lang="en-US" sz="2800" dirty="0" smtClean="0"/>
              <a:t> </a:t>
            </a:r>
            <a:r>
              <a:rPr lang="en-US" sz="2800" dirty="0" err="1" smtClean="0"/>
              <a:t>sifat</a:t>
            </a:r>
            <a:r>
              <a:rPr lang="en-US" sz="2800" dirty="0" smtClean="0"/>
              <a:t>, </a:t>
            </a:r>
            <a:r>
              <a:rPr lang="en-US" sz="2800" dirty="0" err="1" smtClean="0"/>
              <a:t>peranan</a:t>
            </a:r>
            <a:r>
              <a:rPr lang="en-US" sz="2800" dirty="0" smtClean="0"/>
              <a:t> </a:t>
            </a:r>
            <a:r>
              <a:rPr lang="en-US" sz="2800" dirty="0" err="1" smtClean="0"/>
              <a:t>dan</a:t>
            </a:r>
            <a:r>
              <a:rPr lang="en-US" sz="2800" dirty="0" smtClean="0"/>
              <a:t> </a:t>
            </a:r>
            <a:r>
              <a:rPr lang="en-US" sz="2800" dirty="0" err="1" smtClean="0"/>
              <a:t>berbagai</a:t>
            </a:r>
            <a:r>
              <a:rPr lang="en-US" sz="2800" dirty="0" smtClean="0"/>
              <a:t> </a:t>
            </a:r>
            <a:r>
              <a:rPr lang="en-US" sz="2800" dirty="0" err="1" smtClean="0"/>
              <a:t>hubungan</a:t>
            </a:r>
            <a:r>
              <a:rPr lang="en-US" sz="2800" dirty="0" smtClean="0"/>
              <a:t>. </a:t>
            </a:r>
            <a:r>
              <a:rPr lang="en-US" sz="2800" dirty="0" err="1" smtClean="0"/>
              <a:t>Contoh</a:t>
            </a:r>
            <a:r>
              <a:rPr lang="en-US" sz="2800" dirty="0" smtClean="0"/>
              <a:t>: </a:t>
            </a:r>
            <a:r>
              <a:rPr lang="en-US" sz="2800" dirty="0" err="1" smtClean="0"/>
              <a:t>biologi</a:t>
            </a:r>
            <a:r>
              <a:rPr lang="en-US" sz="2800" dirty="0" smtClean="0"/>
              <a:t> </a:t>
            </a:r>
            <a:r>
              <a:rPr lang="en-US" sz="2800" dirty="0" err="1" smtClean="0"/>
              <a:t>mempunyai</a:t>
            </a:r>
            <a:r>
              <a:rPr lang="en-US" sz="2800" dirty="0" smtClean="0"/>
              <a:t> </a:t>
            </a:r>
            <a:r>
              <a:rPr lang="en-US" sz="2800" dirty="0" err="1" smtClean="0"/>
              <a:t>cabang</a:t>
            </a:r>
            <a:r>
              <a:rPr lang="en-US" sz="2800" dirty="0" smtClean="0"/>
              <a:t> </a:t>
            </a:r>
            <a:r>
              <a:rPr lang="en-US" sz="2800" dirty="0" err="1" smtClean="0"/>
              <a:t>zoologi</a:t>
            </a:r>
            <a:r>
              <a:rPr lang="en-US" sz="2800" dirty="0" smtClean="0"/>
              <a:t>, </a:t>
            </a:r>
            <a:r>
              <a:rPr lang="en-US" sz="2800" dirty="0" err="1" smtClean="0"/>
              <a:t>botani</a:t>
            </a:r>
            <a:r>
              <a:rPr lang="en-US" sz="2800" dirty="0" smtClean="0"/>
              <a:t>, </a:t>
            </a:r>
            <a:r>
              <a:rPr lang="en-US" sz="2800" dirty="0" err="1" smtClean="0"/>
              <a:t>fisiologi</a:t>
            </a:r>
            <a:r>
              <a:rPr lang="en-US" sz="2800" dirty="0" smtClean="0"/>
              <a:t>, </a:t>
            </a:r>
            <a:r>
              <a:rPr lang="en-US" sz="2800" dirty="0" err="1" smtClean="0"/>
              <a:t>anatomi</a:t>
            </a:r>
            <a:r>
              <a:rPr lang="en-US" sz="2800" dirty="0" smtClean="0"/>
              <a:t>, </a:t>
            </a:r>
            <a:r>
              <a:rPr lang="en-US" sz="2800" dirty="0" err="1" smtClean="0"/>
              <a:t>genetika</a:t>
            </a:r>
            <a:r>
              <a:rPr lang="en-US" sz="2800" dirty="0" smtClean="0"/>
              <a:t>, </a:t>
            </a:r>
            <a:r>
              <a:rPr lang="en-US" sz="2800" dirty="0" err="1" smtClean="0"/>
              <a:t>dan</a:t>
            </a:r>
            <a:r>
              <a:rPr lang="en-US" sz="2800" dirty="0" smtClean="0"/>
              <a:t> </a:t>
            </a:r>
            <a:r>
              <a:rPr lang="en-US" sz="2800" dirty="0" err="1" smtClean="0"/>
              <a:t>embriologi</a:t>
            </a:r>
            <a:r>
              <a:rPr lang="en-US" sz="2800" dirty="0" smtClean="0"/>
              <a:t>.</a:t>
            </a:r>
            <a:endParaRPr lang="id-ID" sz="2800" dirty="0"/>
          </a:p>
        </p:txBody>
      </p:sp>
    </p:spTree>
    <p:extLst>
      <p:ext uri="{BB962C8B-B14F-4D97-AF65-F5344CB8AC3E}">
        <p14:creationId xmlns:p14="http://schemas.microsoft.com/office/powerpoint/2010/main" val="593271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665"/>
            <a:ext cx="7772400" cy="1800199"/>
          </a:xfrm>
        </p:spPr>
        <p:txBody>
          <a:bodyPr>
            <a:noAutofit/>
          </a:bodyPr>
          <a:lstStyle/>
          <a:p>
            <a:pPr algn="l"/>
            <a:r>
              <a:rPr lang="en-US" sz="2400" dirty="0" smtClean="0"/>
              <a:t>7. </a:t>
            </a:r>
            <a:r>
              <a:rPr lang="en-US" sz="2400" dirty="0" err="1" smtClean="0"/>
              <a:t>Verifikasi</a:t>
            </a:r>
            <a:r>
              <a:rPr lang="en-US" sz="2400" dirty="0" smtClean="0"/>
              <a:t> </a:t>
            </a:r>
            <a:br>
              <a:rPr lang="en-US" sz="2400" dirty="0" smtClean="0"/>
            </a:br>
            <a:r>
              <a:rPr lang="en-US" sz="2400" dirty="0" err="1" smtClean="0"/>
              <a:t>kebenaran</a:t>
            </a:r>
            <a:r>
              <a:rPr lang="en-US" sz="2400" dirty="0" smtClean="0"/>
              <a:t> </a:t>
            </a:r>
            <a:r>
              <a:rPr lang="en-US" sz="2400" dirty="0" err="1" smtClean="0"/>
              <a:t>dalam</a:t>
            </a:r>
            <a:r>
              <a:rPr lang="en-US" sz="2400" dirty="0" smtClean="0"/>
              <a:t> </a:t>
            </a:r>
            <a:r>
              <a:rPr lang="en-US" sz="2400" dirty="0" err="1" smtClean="0"/>
              <a:t>sebuah</a:t>
            </a:r>
            <a:r>
              <a:rPr lang="en-US" sz="2400" dirty="0" smtClean="0"/>
              <a:t> </a:t>
            </a:r>
            <a:r>
              <a:rPr lang="en-US" sz="2400" dirty="0" err="1" smtClean="0"/>
              <a:t>ilmu</a:t>
            </a:r>
            <a:r>
              <a:rPr lang="en-US" sz="2400" dirty="0" smtClean="0"/>
              <a:t> </a:t>
            </a:r>
            <a:r>
              <a:rPr lang="en-US" sz="2400" dirty="0" err="1" smtClean="0"/>
              <a:t>bukanlah</a:t>
            </a:r>
            <a:r>
              <a:rPr lang="en-US" sz="2400" dirty="0" smtClean="0"/>
              <a:t> </a:t>
            </a:r>
            <a:r>
              <a:rPr lang="en-US" sz="2400" dirty="0" err="1" smtClean="0"/>
              <a:t>bersifat</a:t>
            </a:r>
            <a:r>
              <a:rPr lang="en-US" sz="2400" dirty="0" smtClean="0"/>
              <a:t> </a:t>
            </a:r>
            <a:r>
              <a:rPr lang="en-US" sz="2400" dirty="0" err="1" smtClean="0"/>
              <a:t>mutlak</a:t>
            </a:r>
            <a:r>
              <a:rPr lang="en-US" sz="2400" dirty="0" smtClean="0"/>
              <a:t> </a:t>
            </a:r>
            <a:r>
              <a:rPr lang="en-US" sz="2400" dirty="0" err="1" smtClean="0"/>
              <a:t>tetapi</a:t>
            </a:r>
            <a:r>
              <a:rPr lang="en-US" sz="2400" dirty="0" smtClean="0"/>
              <a:t> </a:t>
            </a:r>
            <a:r>
              <a:rPr lang="en-US" sz="2400" dirty="0" err="1" smtClean="0"/>
              <a:t>bersifat</a:t>
            </a:r>
            <a:r>
              <a:rPr lang="en-US" sz="2400" dirty="0" smtClean="0"/>
              <a:t> </a:t>
            </a:r>
            <a:r>
              <a:rPr lang="en-US" sz="2400" dirty="0" err="1" smtClean="0"/>
              <a:t>terbuka</a:t>
            </a:r>
            <a:r>
              <a:rPr lang="en-US" sz="2400" dirty="0" smtClean="0"/>
              <a:t>  </a:t>
            </a:r>
            <a:r>
              <a:rPr lang="en-US" sz="2400" dirty="0" err="1" smtClean="0"/>
              <a:t>atau</a:t>
            </a:r>
            <a:r>
              <a:rPr lang="en-US" sz="2400" dirty="0" smtClean="0"/>
              <a:t> </a:t>
            </a:r>
            <a:r>
              <a:rPr lang="en-US" sz="2400" dirty="0" err="1" smtClean="0"/>
              <a:t>verifikasi</a:t>
            </a:r>
            <a:r>
              <a:rPr lang="en-US" sz="2400" dirty="0" smtClean="0"/>
              <a:t> yang </a:t>
            </a:r>
            <a:r>
              <a:rPr lang="en-US" sz="2400" dirty="0" err="1" smtClean="0"/>
              <a:t>juga</a:t>
            </a:r>
            <a:r>
              <a:rPr lang="en-US" sz="2400" dirty="0" smtClean="0"/>
              <a:t> </a:t>
            </a:r>
            <a:r>
              <a:rPr lang="en-US" sz="2400" dirty="0" err="1" smtClean="0"/>
              <a:t>dikenal</a:t>
            </a:r>
            <a:r>
              <a:rPr lang="en-US" sz="2400" dirty="0" smtClean="0"/>
              <a:t> </a:t>
            </a:r>
            <a:r>
              <a:rPr lang="en-US" sz="2400" dirty="0" err="1" smtClean="0"/>
              <a:t>dengan</a:t>
            </a:r>
            <a:r>
              <a:rPr lang="en-US" sz="2400" dirty="0" smtClean="0"/>
              <a:t> </a:t>
            </a:r>
            <a:r>
              <a:rPr lang="en-US" sz="2400" dirty="0" err="1" smtClean="0"/>
              <a:t>kebenaran</a:t>
            </a:r>
            <a:r>
              <a:rPr lang="en-US" sz="2400" dirty="0" smtClean="0"/>
              <a:t> </a:t>
            </a:r>
            <a:r>
              <a:rPr lang="en-US" sz="2400" dirty="0" err="1" smtClean="0"/>
              <a:t>ilmiah</a:t>
            </a:r>
            <a:r>
              <a:rPr lang="en-US" sz="2400" dirty="0" smtClean="0"/>
              <a:t>. </a:t>
            </a:r>
            <a:endParaRPr lang="id-ID" sz="2400" dirty="0"/>
          </a:p>
        </p:txBody>
      </p:sp>
      <p:sp>
        <p:nvSpPr>
          <p:cNvPr id="3" name="Subtitle 2"/>
          <p:cNvSpPr>
            <a:spLocks noGrp="1"/>
          </p:cNvSpPr>
          <p:nvPr>
            <p:ph type="subTitle" idx="1"/>
          </p:nvPr>
        </p:nvSpPr>
        <p:spPr>
          <a:xfrm>
            <a:off x="755576" y="2636912"/>
            <a:ext cx="5328592" cy="3312368"/>
          </a:xfrm>
        </p:spPr>
        <p:txBody>
          <a:bodyPr>
            <a:normAutofit/>
          </a:bodyPr>
          <a:lstStyle/>
          <a:p>
            <a:pPr algn="l"/>
            <a:endParaRPr lang="en-US" b="0" dirty="0" smtClean="0"/>
          </a:p>
          <a:p>
            <a:pPr algn="l"/>
            <a:endParaRPr lang="en-US" dirty="0"/>
          </a:p>
          <a:p>
            <a:pPr algn="l"/>
            <a:r>
              <a:rPr lang="en-US" b="0" dirty="0" smtClean="0"/>
              <a:t>B</a:t>
            </a:r>
            <a:r>
              <a:rPr lang="en-US" b="0" dirty="0" smtClean="0"/>
              <a:t>. </a:t>
            </a:r>
            <a:r>
              <a:rPr lang="en-US" b="0" dirty="0" err="1" smtClean="0"/>
              <a:t>O</a:t>
            </a:r>
            <a:r>
              <a:rPr lang="en-US" dirty="0" err="1" smtClean="0"/>
              <a:t>bjek</a:t>
            </a:r>
            <a:r>
              <a:rPr lang="en-US" dirty="0" smtClean="0"/>
              <a:t> </a:t>
            </a:r>
            <a:r>
              <a:rPr lang="en-US" dirty="0" err="1" smtClean="0"/>
              <a:t>dan</a:t>
            </a:r>
            <a:r>
              <a:rPr lang="en-US" dirty="0" smtClean="0"/>
              <a:t> </a:t>
            </a:r>
            <a:r>
              <a:rPr lang="en-US" dirty="0" err="1" smtClean="0"/>
              <a:t>Persoalan</a:t>
            </a:r>
            <a:r>
              <a:rPr lang="en-US" dirty="0" smtClean="0"/>
              <a:t> </a:t>
            </a:r>
            <a:r>
              <a:rPr lang="en-US" dirty="0" err="1" smtClean="0"/>
              <a:t>Biologi</a:t>
            </a:r>
            <a:endParaRPr lang="id-ID" dirty="0"/>
          </a:p>
          <a:p>
            <a:pPr algn="l"/>
            <a:r>
              <a:rPr lang="en-US" dirty="0" smtClean="0"/>
              <a:t>   </a:t>
            </a:r>
            <a:r>
              <a:rPr lang="id-ID" dirty="0" smtClean="0"/>
              <a:t>objek </a:t>
            </a:r>
            <a:r>
              <a:rPr lang="id-ID" dirty="0"/>
              <a:t>biologi tidak </a:t>
            </a:r>
            <a:r>
              <a:rPr lang="id-ID" dirty="0" smtClean="0"/>
              <a:t>hanyaberkisar </a:t>
            </a:r>
            <a:r>
              <a:rPr lang="id-ID" dirty="0"/>
              <a:t>pada </a:t>
            </a:r>
            <a:r>
              <a:rPr lang="en-US" dirty="0" smtClean="0"/>
              <a:t>   </a:t>
            </a:r>
            <a:r>
              <a:rPr lang="id-ID" dirty="0" smtClean="0"/>
              <a:t>manusia </a:t>
            </a:r>
            <a:r>
              <a:rPr lang="id-ID" dirty="0"/>
              <a:t>saja, melainkan mencakup tentang </a:t>
            </a:r>
            <a:r>
              <a:rPr lang="id-ID" dirty="0" smtClean="0"/>
              <a:t>segala</a:t>
            </a:r>
            <a:r>
              <a:rPr lang="en-US" dirty="0" smtClean="0"/>
              <a:t> </a:t>
            </a:r>
            <a:r>
              <a:rPr lang="id-ID" dirty="0" smtClean="0"/>
              <a:t>segi</a:t>
            </a:r>
            <a:r>
              <a:rPr lang="en-US" dirty="0" smtClean="0"/>
              <a:t> </a:t>
            </a:r>
            <a:r>
              <a:rPr lang="id-ID" dirty="0" smtClean="0"/>
              <a:t>kehidupan </a:t>
            </a:r>
            <a:r>
              <a:rPr lang="id-ID" dirty="0"/>
              <a:t>makhluk hidup.</a:t>
            </a:r>
            <a:endParaRPr lang="en-US" dirty="0" smtClean="0"/>
          </a:p>
          <a:p>
            <a:endParaRPr lang="id-ID"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2099711"/>
            <a:ext cx="3203848" cy="4758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77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648072"/>
          </a:xfrm>
        </p:spPr>
        <p:txBody>
          <a:bodyPr>
            <a:normAutofit fontScale="90000"/>
          </a:bodyPr>
          <a:lstStyle/>
          <a:p>
            <a:pPr algn="l"/>
            <a:r>
              <a:rPr lang="id-ID" dirty="0" smtClean="0"/>
              <a:t>c. </a:t>
            </a:r>
            <a:r>
              <a:rPr lang="id-ID" sz="3600" b="1" dirty="0"/>
              <a:t>Cabang-Cabang Biologi</a:t>
            </a:r>
            <a:r>
              <a:rPr lang="id-ID" dirty="0"/>
              <a:t/>
            </a:r>
            <a:br>
              <a:rPr lang="id-ID" dirty="0"/>
            </a:b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4232053"/>
              </p:ext>
            </p:extLst>
          </p:nvPr>
        </p:nvGraphicFramePr>
        <p:xfrm>
          <a:off x="395536" y="908720"/>
          <a:ext cx="7715200" cy="5179218"/>
        </p:xfrm>
        <a:graphic>
          <a:graphicData uri="http://schemas.openxmlformats.org/drawingml/2006/table">
            <a:tbl>
              <a:tblPr firstRow="1" bandRow="1">
                <a:tableStyleId>{5C22544A-7EE6-4342-B048-85BDC9FD1C3A}</a:tableStyleId>
              </a:tblPr>
              <a:tblGrid>
                <a:gridCol w="549754"/>
                <a:gridCol w="1620830"/>
                <a:gridCol w="5544616"/>
              </a:tblGrid>
              <a:tr h="369363">
                <a:tc>
                  <a:txBody>
                    <a:bodyPr/>
                    <a:lstStyle/>
                    <a:p>
                      <a:pPr algn="ctr"/>
                      <a:r>
                        <a:rPr lang="id-ID" dirty="0" smtClean="0"/>
                        <a:t>No</a:t>
                      </a:r>
                      <a:endParaRPr lang="id-ID" dirty="0"/>
                    </a:p>
                  </a:txBody>
                  <a:tcPr/>
                </a:tc>
                <a:tc>
                  <a:txBody>
                    <a:bodyPr/>
                    <a:lstStyle/>
                    <a:p>
                      <a:pPr algn="ctr"/>
                      <a:r>
                        <a:rPr lang="id-ID" dirty="0" smtClean="0"/>
                        <a:t>Cabang</a:t>
                      </a:r>
                      <a:r>
                        <a:rPr lang="id-ID" baseline="0" dirty="0" smtClean="0"/>
                        <a:t> Biologi</a:t>
                      </a:r>
                      <a:endParaRPr lang="id-ID" dirty="0"/>
                    </a:p>
                  </a:txBody>
                  <a:tcPr/>
                </a:tc>
                <a:tc>
                  <a:txBody>
                    <a:bodyPr/>
                    <a:lstStyle/>
                    <a:p>
                      <a:pPr algn="ctr"/>
                      <a:r>
                        <a:rPr lang="id-ID" dirty="0" smtClean="0"/>
                        <a:t>Objek yang dikaji</a:t>
                      </a:r>
                      <a:endParaRPr lang="id-ID" dirty="0"/>
                    </a:p>
                  </a:txBody>
                  <a:tcPr/>
                </a:tc>
              </a:tr>
              <a:tr h="646385">
                <a:tc>
                  <a:txBody>
                    <a:bodyPr/>
                    <a:lstStyle/>
                    <a:p>
                      <a:r>
                        <a:rPr lang="id-ID" dirty="0" smtClean="0"/>
                        <a:t>1</a:t>
                      </a:r>
                      <a:endParaRPr lang="id-ID" dirty="0"/>
                    </a:p>
                  </a:txBody>
                  <a:tcPr/>
                </a:tc>
                <a:tc>
                  <a:txBody>
                    <a:bodyPr/>
                    <a:lstStyle/>
                    <a:p>
                      <a:r>
                        <a:rPr lang="id-ID" sz="1800" kern="1200" dirty="0" smtClean="0">
                          <a:solidFill>
                            <a:schemeClr val="dk1"/>
                          </a:solidFill>
                          <a:effectLst/>
                          <a:latin typeface="+mn-lt"/>
                          <a:ea typeface="+mn-ea"/>
                          <a:cs typeface="+mn-cs"/>
                        </a:rPr>
                        <a:t>Zoologi</a:t>
                      </a:r>
                      <a:endParaRPr lang="id-ID"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800" kern="1200" dirty="0" smtClean="0">
                          <a:solidFill>
                            <a:schemeClr val="dk1"/>
                          </a:solidFill>
                          <a:effectLst/>
                          <a:latin typeface="+mn-lt"/>
                          <a:ea typeface="+mn-ea"/>
                          <a:cs typeface="+mn-cs"/>
                        </a:rPr>
                        <a:t>Mempelajari tentang seluk beluk kehidupan hewan.</a:t>
                      </a:r>
                      <a:endParaRPr lang="id-ID" sz="1800" dirty="0" smtClean="0"/>
                    </a:p>
                    <a:p>
                      <a:endParaRPr lang="id-ID" dirty="0"/>
                    </a:p>
                  </a:txBody>
                  <a:tcPr/>
                </a:tc>
              </a:tr>
              <a:tr h="872530">
                <a:tc>
                  <a:txBody>
                    <a:bodyPr/>
                    <a:lstStyle/>
                    <a:p>
                      <a:r>
                        <a:rPr lang="id-ID" dirty="0" smtClean="0"/>
                        <a:t>2</a:t>
                      </a:r>
                      <a:endParaRPr lang="id-ID"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800" kern="1200" dirty="0" smtClean="0">
                          <a:solidFill>
                            <a:schemeClr val="dk1"/>
                          </a:solidFill>
                          <a:effectLst/>
                          <a:latin typeface="+mn-lt"/>
                          <a:ea typeface="+mn-ea"/>
                          <a:cs typeface="+mn-cs"/>
                        </a:rPr>
                        <a:t>Botani</a:t>
                      </a:r>
                      <a:endParaRPr lang="id-ID"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600" kern="1200" dirty="0" smtClean="0">
                          <a:solidFill>
                            <a:schemeClr val="dk1"/>
                          </a:solidFill>
                          <a:effectLst/>
                          <a:latin typeface="+mn-lt"/>
                          <a:ea typeface="+mn-ea"/>
                          <a:cs typeface="+mn-cs"/>
                        </a:rPr>
                        <a:t>Mempelajari tentang berbagai ciri dan kehidupan tumbuhan.</a:t>
                      </a:r>
                    </a:p>
                    <a:p>
                      <a:endParaRPr lang="id-ID" dirty="0"/>
                    </a:p>
                  </a:txBody>
                  <a:tcPr/>
                </a:tc>
              </a:tr>
              <a:tr h="923408">
                <a:tc>
                  <a:txBody>
                    <a:bodyPr/>
                    <a:lstStyle/>
                    <a:p>
                      <a:r>
                        <a:rPr lang="id-ID" dirty="0" smtClean="0"/>
                        <a:t>3</a:t>
                      </a:r>
                      <a:endParaRPr lang="id-ID" dirty="0"/>
                    </a:p>
                  </a:txBody>
                  <a:tcPr/>
                </a:tc>
                <a:tc>
                  <a:txBody>
                    <a:bodyPr/>
                    <a:lstStyle/>
                    <a:p>
                      <a:r>
                        <a:rPr lang="id-ID" sz="1800" kern="1200" dirty="0" smtClean="0">
                          <a:solidFill>
                            <a:schemeClr val="dk1"/>
                          </a:solidFill>
                          <a:effectLst/>
                          <a:latin typeface="+mn-lt"/>
                          <a:ea typeface="+mn-ea"/>
                          <a:cs typeface="+mn-cs"/>
                        </a:rPr>
                        <a:t>Mikrobiologi</a:t>
                      </a:r>
                      <a:endParaRPr lang="id-ID"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800" kern="1200" dirty="0" smtClean="0">
                          <a:solidFill>
                            <a:schemeClr val="dk1"/>
                          </a:solidFill>
                          <a:effectLst/>
                          <a:latin typeface="+mn-lt"/>
                          <a:ea typeface="+mn-ea"/>
                          <a:cs typeface="+mn-cs"/>
                        </a:rPr>
                        <a:t>Mengkaji berbagai sifat, ciri, dan fisiologi kehidupan mikroba.</a:t>
                      </a:r>
                      <a:endParaRPr lang="id-ID" dirty="0" smtClean="0"/>
                    </a:p>
                    <a:p>
                      <a:endParaRPr lang="id-ID" dirty="0"/>
                    </a:p>
                  </a:txBody>
                  <a:tcPr/>
                </a:tc>
              </a:tr>
              <a:tr h="646385">
                <a:tc>
                  <a:txBody>
                    <a:bodyPr/>
                    <a:lstStyle/>
                    <a:p>
                      <a:r>
                        <a:rPr lang="id-ID" dirty="0" smtClean="0"/>
                        <a:t>4</a:t>
                      </a:r>
                      <a:endParaRPr lang="id-ID" dirty="0"/>
                    </a:p>
                  </a:txBody>
                  <a:tcPr/>
                </a:tc>
                <a:tc>
                  <a:txBody>
                    <a:bodyPr/>
                    <a:lstStyle/>
                    <a:p>
                      <a:r>
                        <a:rPr lang="id-ID" sz="1800" kern="1200" dirty="0" smtClean="0">
                          <a:solidFill>
                            <a:schemeClr val="dk1"/>
                          </a:solidFill>
                          <a:effectLst/>
                          <a:latin typeface="+mn-lt"/>
                          <a:ea typeface="+mn-ea"/>
                          <a:cs typeface="+mn-cs"/>
                        </a:rPr>
                        <a:t>Histologi</a:t>
                      </a:r>
                      <a:endParaRPr lang="id-ID"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800" kern="1200" dirty="0" smtClean="0">
                          <a:solidFill>
                            <a:schemeClr val="dk1"/>
                          </a:solidFill>
                          <a:effectLst/>
                          <a:latin typeface="+mn-lt"/>
                          <a:ea typeface="+mn-ea"/>
                          <a:cs typeface="+mn-cs"/>
                        </a:rPr>
                        <a:t>Mengkaji tentang jaringan penyusun organisme.</a:t>
                      </a:r>
                      <a:endParaRPr lang="id-ID" dirty="0" smtClean="0"/>
                    </a:p>
                    <a:p>
                      <a:endParaRPr lang="id-ID" dirty="0"/>
                    </a:p>
                  </a:txBody>
                  <a:tcPr/>
                </a:tc>
              </a:tr>
              <a:tr h="646385">
                <a:tc>
                  <a:txBody>
                    <a:bodyPr/>
                    <a:lstStyle/>
                    <a:p>
                      <a:r>
                        <a:rPr lang="id-ID" dirty="0" smtClean="0"/>
                        <a:t>5</a:t>
                      </a:r>
                      <a:endParaRPr lang="id-ID" dirty="0"/>
                    </a:p>
                  </a:txBody>
                  <a:tcPr/>
                </a:tc>
                <a:tc>
                  <a:txBody>
                    <a:bodyPr/>
                    <a:lstStyle/>
                    <a:p>
                      <a:r>
                        <a:rPr lang="id-ID" sz="1800" kern="1200" dirty="0" smtClean="0">
                          <a:solidFill>
                            <a:schemeClr val="dk1"/>
                          </a:solidFill>
                          <a:effectLst/>
                          <a:latin typeface="+mn-lt"/>
                          <a:ea typeface="+mn-ea"/>
                          <a:cs typeface="+mn-cs"/>
                        </a:rPr>
                        <a:t>Sitologi</a:t>
                      </a:r>
                      <a:endParaRPr lang="id-ID"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800" kern="1200" dirty="0" smtClean="0">
                          <a:solidFill>
                            <a:schemeClr val="dk1"/>
                          </a:solidFill>
                          <a:effectLst/>
                          <a:latin typeface="+mn-lt"/>
                          <a:ea typeface="+mn-ea"/>
                          <a:cs typeface="+mn-cs"/>
                        </a:rPr>
                        <a:t>Mengkaji tentang segala sesuatu tentang kehidupan sel.</a:t>
                      </a:r>
                      <a:endParaRPr lang="id-ID" dirty="0" smtClean="0"/>
                    </a:p>
                    <a:p>
                      <a:endParaRPr lang="id-ID" dirty="0"/>
                    </a:p>
                  </a:txBody>
                  <a:tcPr/>
                </a:tc>
              </a:tr>
            </a:tbl>
          </a:graphicData>
        </a:graphic>
      </p:graphicFrame>
    </p:spTree>
    <p:extLst>
      <p:ext uri="{BB962C8B-B14F-4D97-AF65-F5344CB8AC3E}">
        <p14:creationId xmlns:p14="http://schemas.microsoft.com/office/powerpoint/2010/main" val="209001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200" dirty="0" smtClean="0"/>
              <a:t>D. Manfaat mempelajari Biologi dan bahayanya</a:t>
            </a:r>
            <a:endParaRPr lang="id-ID" sz="3200" dirty="0"/>
          </a:p>
        </p:txBody>
      </p:sp>
      <p:sp>
        <p:nvSpPr>
          <p:cNvPr id="3" name="Content Placeholder 2"/>
          <p:cNvSpPr>
            <a:spLocks noGrp="1"/>
          </p:cNvSpPr>
          <p:nvPr>
            <p:ph idx="1"/>
          </p:nvPr>
        </p:nvSpPr>
        <p:spPr/>
        <p:txBody>
          <a:bodyPr>
            <a:normAutofit fontScale="92500"/>
          </a:bodyPr>
          <a:lstStyle/>
          <a:p>
            <a:pPr marL="0" indent="0">
              <a:buNone/>
            </a:pPr>
            <a:r>
              <a:rPr lang="id-ID" dirty="0" smtClean="0"/>
              <a:t>Dengan berkembangnya </a:t>
            </a:r>
            <a:r>
              <a:rPr lang="id-ID" dirty="0"/>
              <a:t>berbagai cabang biologi akan </a:t>
            </a:r>
            <a:r>
              <a:rPr lang="id-ID" dirty="0" smtClean="0"/>
              <a:t>semakin bertambah </a:t>
            </a:r>
            <a:r>
              <a:rPr lang="id-ID" dirty="0"/>
              <a:t>besar peluang manfaat yang disumbangkan </a:t>
            </a:r>
            <a:r>
              <a:rPr lang="id-ID" dirty="0" smtClean="0"/>
              <a:t>oleh biologi</a:t>
            </a:r>
            <a:r>
              <a:rPr lang="id-ID" dirty="0"/>
              <a:t>, antara lain</a:t>
            </a:r>
            <a:r>
              <a:rPr lang="id-ID" dirty="0" smtClean="0"/>
              <a:t>.</a:t>
            </a:r>
            <a:endParaRPr lang="id-ID" dirty="0"/>
          </a:p>
          <a:p>
            <a:r>
              <a:rPr lang="id-ID" dirty="0" smtClean="0"/>
              <a:t>Memberikan </a:t>
            </a:r>
            <a:r>
              <a:rPr lang="id-ID" dirty="0"/>
              <a:t>pemahaman lebih mendalam kepada </a:t>
            </a:r>
            <a:r>
              <a:rPr lang="id-ID" dirty="0" smtClean="0"/>
              <a:t>diri seseorang </a:t>
            </a:r>
            <a:r>
              <a:rPr lang="id-ID" dirty="0"/>
              <a:t>yang </a:t>
            </a:r>
            <a:r>
              <a:rPr lang="id-ID" dirty="0" smtClean="0"/>
              <a:t>       dapat </a:t>
            </a:r>
            <a:r>
              <a:rPr lang="id-ID" dirty="0"/>
              <a:t>diterapkan sebagai dasar </a:t>
            </a:r>
            <a:r>
              <a:rPr lang="id-ID" dirty="0" smtClean="0"/>
              <a:t>untuk meningkatkan </a:t>
            </a:r>
            <a:r>
              <a:rPr lang="id-ID" dirty="0"/>
              <a:t>taraf hidupnya</a:t>
            </a:r>
            <a:r>
              <a:rPr lang="id-ID" dirty="0" smtClean="0"/>
              <a:t>.</a:t>
            </a:r>
          </a:p>
          <a:p>
            <a:r>
              <a:rPr lang="id-ID" dirty="0" smtClean="0"/>
              <a:t>Memberikan pengetahuan akan berbagai sumber daya hayati yang bermanfaat bagi pemenuhan kebutuhan hidup manusia</a:t>
            </a:r>
          </a:p>
          <a:p>
            <a:r>
              <a:rPr lang="id-ID" dirty="0" smtClean="0"/>
              <a:t>Memberikan rangsangan pada manusia untuk melakukan diversifikasi pemanfaatan sumber daya hayati sehingga diperoleh sumber baru yang berbeda.</a:t>
            </a:r>
          </a:p>
          <a:p>
            <a:r>
              <a:rPr lang="id-ID" dirty="0" smtClean="0"/>
              <a:t>Memberikan pengetahuan untuk melakukan konservasi terhadap sumber daya hayati agar tidak punah.</a:t>
            </a:r>
          </a:p>
          <a:p>
            <a:pPr marL="0" indent="0">
              <a:buNone/>
            </a:pPr>
            <a:endParaRPr lang="id-ID" dirty="0" smtClean="0"/>
          </a:p>
          <a:p>
            <a:endParaRPr lang="id-ID" dirty="0" smtClean="0"/>
          </a:p>
          <a:p>
            <a:endParaRPr lang="id-ID" dirty="0"/>
          </a:p>
          <a:p>
            <a:pPr marL="0" indent="0">
              <a:buNone/>
            </a:pPr>
            <a:endParaRPr lang="id-ID" dirty="0"/>
          </a:p>
        </p:txBody>
      </p:sp>
    </p:spTree>
    <p:extLst>
      <p:ext uri="{BB962C8B-B14F-4D97-AF65-F5344CB8AC3E}">
        <p14:creationId xmlns:p14="http://schemas.microsoft.com/office/powerpoint/2010/main" val="1837376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barn(inVertical)">
                                      <p:cBhvr>
                                        <p:cTn id="3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Daftar pustaka</a:t>
            </a:r>
            <a:endParaRPr lang="id-ID" dirty="0"/>
          </a:p>
        </p:txBody>
      </p:sp>
      <p:sp>
        <p:nvSpPr>
          <p:cNvPr id="3" name="Content Placeholder 2"/>
          <p:cNvSpPr>
            <a:spLocks noGrp="1"/>
          </p:cNvSpPr>
          <p:nvPr>
            <p:ph idx="1"/>
          </p:nvPr>
        </p:nvSpPr>
        <p:spPr/>
        <p:txBody>
          <a:bodyPr/>
          <a:lstStyle/>
          <a:p>
            <a:r>
              <a:rPr lang="id-ID" dirty="0">
                <a:hlinkClick r:id="rId2"/>
              </a:rPr>
              <a:t>http://www.slideshare.net/RianMaulana1/buku-biologi-sma-kelas-x-bse-moch-anshori</a:t>
            </a:r>
            <a:endParaRPr lang="id-ID" dirty="0"/>
          </a:p>
        </p:txBody>
      </p:sp>
    </p:spTree>
    <p:extLst>
      <p:ext uri="{BB962C8B-B14F-4D97-AF65-F5344CB8AC3E}">
        <p14:creationId xmlns:p14="http://schemas.microsoft.com/office/powerpoint/2010/main" val="2048672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Clarity">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3.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187</TotalTime>
  <Words>233</Words>
  <Application>Microsoft Office PowerPoint</Application>
  <PresentationFormat>On-screen Show (4:3)</PresentationFormat>
  <Paragraphs>54</Paragraphs>
  <Slides>10</Slides>
  <Notes>0</Notes>
  <HiddenSlides>0</HiddenSlides>
  <MMClips>0</MMClips>
  <ScaleCrop>false</ScaleCrop>
  <HeadingPairs>
    <vt:vector size="4" baseType="variant">
      <vt:variant>
        <vt:lpstr>Theme</vt:lpstr>
      </vt:variant>
      <vt:variant>
        <vt:i4>3</vt:i4>
      </vt:variant>
      <vt:variant>
        <vt:lpstr>Slide Titles</vt:lpstr>
      </vt:variant>
      <vt:variant>
        <vt:i4>10</vt:i4>
      </vt:variant>
    </vt:vector>
  </HeadingPairs>
  <TitlesOfParts>
    <vt:vector size="13" baseType="lpstr">
      <vt:lpstr>Clarity</vt:lpstr>
      <vt:lpstr>Aspect</vt:lpstr>
      <vt:lpstr>Hardcover</vt:lpstr>
      <vt:lpstr>     </vt:lpstr>
      <vt:lpstr>Standar kompetensi : Memahami hakikat Biologisebagai ilmu </vt:lpstr>
      <vt:lpstr>PowerPoint Presentation</vt:lpstr>
      <vt:lpstr>1. Memiliki objek  setiap ilmu umumnya membatasi diri pada segi kajian tertentu dan menfokuskan pada objek mahluk hidup yang ada maupun yang pernah ada didunia ini.  2. memiliki metode  dalam mempelajari objek kajian biologi digunakan metode ilmiah untuk menemukan kebenaran. </vt:lpstr>
      <vt:lpstr>3. Bersifat sistematis agar mudah dikaji, ilmu pengetahuan harus tersusun mulai sederhana menuju yang lebih kompleks. Contohnya konsep sel, organ, sistem organ, dan individu. 4. universal kebenaran yang disajikan dalam ilmu pengetahuan harus berlaku secara umum  contoh. Gambar reproduksi generatif.</vt:lpstr>
      <vt:lpstr>5. Objektif  pernyataan dalam suatu ilmu harus bersifat jujur, yaitu mengambarkan kondisi apa adanya, mengandung data atau informasi yang sebenarnya, bebas dari prasangka kesenjangan atau kepentingan pribadi.  6. analitis kajian dari sebuah ilmu akan menuju hal-hal yang lebih khusus ke sifat, peranan dan berbagai hubungan. Contoh: biologi mempunyai cabang zoologi, botani, fisiologi, anatomi, genetika, dan embriologi.</vt:lpstr>
      <vt:lpstr>7. Verifikasi  kebenaran dalam sebuah ilmu bukanlah bersifat mutlak tetapi bersifat terbuka  atau verifikasi yang juga dikenal dengan kebenaran ilmiah. </vt:lpstr>
      <vt:lpstr>c. Cabang-Cabang Biologi </vt:lpstr>
      <vt:lpstr>D. Manfaat mempelajari Biologi dan bahayanya</vt:lpstr>
      <vt:lpstr>Daftar pustaka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BIOLOGI Untuk Siswa menengah atas (SMA) Kelas X</dc:title>
  <dc:creator>CITRA</dc:creator>
  <cp:lastModifiedBy>Desktop</cp:lastModifiedBy>
  <cp:revision>16</cp:revision>
  <dcterms:created xsi:type="dcterms:W3CDTF">2012-09-05T14:41:05Z</dcterms:created>
  <dcterms:modified xsi:type="dcterms:W3CDTF">2012-09-12T03:03:08Z</dcterms:modified>
</cp:coreProperties>
</file>