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1C46FE-2A34-403A-9B32-53C576C9F618}" type="datetimeFigureOut">
              <a:rPr lang="id-ID" smtClean="0"/>
              <a:t>05/09/2012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05/09/2012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1C46FE-2A34-403A-9B32-53C576C9F618}" type="datetimeFigureOut">
              <a:rPr lang="id-ID" smtClean="0"/>
              <a:t>05/09/2012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1C46FE-2A34-403A-9B32-53C576C9F618}" type="datetimeFigureOut">
              <a:rPr lang="id-ID" smtClean="0"/>
              <a:t>05/09/2012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1C46FE-2A34-403A-9B32-53C576C9F618}" type="datetimeFigureOut">
              <a:rPr lang="id-ID" smtClean="0"/>
              <a:t>05/09/2012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621DC89-8194-4809-B910-FE563B95294D}" type="slidenum">
              <a:rPr lang="id-ID" smtClean="0"/>
              <a:t>‹#›</a:t>
            </a:fld>
            <a:endParaRPr lang="id-ID"/>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1C46FE-2A34-403A-9B32-53C576C9F618}" type="datetimeFigureOut">
              <a:rPr lang="id-ID" smtClean="0"/>
              <a:t>05/09/2012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1C46FE-2A34-403A-9B32-53C576C9F618}" type="datetimeFigureOut">
              <a:rPr lang="id-ID" smtClean="0"/>
              <a:t>05/09/2012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05/09/2012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05/09/2012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05/09/2012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1C46FE-2A34-403A-9B32-53C576C9F618}" type="datetimeFigureOut">
              <a:rPr lang="id-ID" smtClean="0"/>
              <a:t>05/09/2012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61C46FE-2A34-403A-9B32-53C576C9F618}" type="datetimeFigureOut">
              <a:rPr lang="id-ID" smtClean="0"/>
              <a:t>05/09/2012</a:t>
            </a:fld>
            <a:endParaRPr lang="id-ID"/>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d-ID"/>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2621DC89-8194-4809-B910-FE563B95294D}"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slideshare.net/RianMaulana1/buku-biologi-sma-kelas-x-bse-moch-anshor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2088231"/>
          </a:xfrm>
        </p:spPr>
        <p:txBody>
          <a:bodyPr>
            <a:noAutofit/>
          </a:bodyPr>
          <a:lstStyle/>
          <a:p>
            <a:pPr algn="ctr"/>
            <a:r>
              <a:rPr lang="en-US" sz="3600" dirty="0" smtClean="0"/>
              <a:t>BIOLOGI</a:t>
            </a:r>
            <a:br>
              <a:rPr lang="en-US" sz="3600" dirty="0" smtClean="0"/>
            </a:br>
            <a:r>
              <a:rPr lang="en-US" sz="3600" dirty="0" err="1" smtClean="0"/>
              <a:t>Untuk</a:t>
            </a:r>
            <a:r>
              <a:rPr lang="en-US" sz="3600" dirty="0" smtClean="0"/>
              <a:t> </a:t>
            </a:r>
            <a:r>
              <a:rPr lang="en-US" sz="3600" dirty="0" err="1" smtClean="0"/>
              <a:t>Siswa</a:t>
            </a:r>
            <a:r>
              <a:rPr lang="en-US" sz="3600" dirty="0" smtClean="0"/>
              <a:t> </a:t>
            </a:r>
            <a:r>
              <a:rPr lang="en-US" sz="3600" dirty="0" err="1" smtClean="0"/>
              <a:t>menengah</a:t>
            </a:r>
            <a:r>
              <a:rPr lang="en-US" sz="3600" dirty="0" smtClean="0"/>
              <a:t> </a:t>
            </a:r>
            <a:r>
              <a:rPr lang="en-US" sz="3600" dirty="0" err="1" smtClean="0"/>
              <a:t>atas</a:t>
            </a:r>
            <a:r>
              <a:rPr lang="en-US" sz="3600" dirty="0" smtClean="0"/>
              <a:t> (SMA)</a:t>
            </a:r>
            <a:br>
              <a:rPr lang="en-US" sz="3600" dirty="0" smtClean="0"/>
            </a:br>
            <a:r>
              <a:rPr lang="en-US" sz="3600" dirty="0" err="1" smtClean="0"/>
              <a:t>Kelas</a:t>
            </a:r>
            <a:r>
              <a:rPr lang="en-US" sz="3600" dirty="0" smtClean="0"/>
              <a:t> X</a:t>
            </a:r>
            <a:endParaRPr lang="id-ID" sz="3600" dirty="0"/>
          </a:p>
        </p:txBody>
      </p:sp>
      <p:sp>
        <p:nvSpPr>
          <p:cNvPr id="3" name="Subtitle 2"/>
          <p:cNvSpPr>
            <a:spLocks noGrp="1"/>
          </p:cNvSpPr>
          <p:nvPr>
            <p:ph type="subTitle" idx="1"/>
          </p:nvPr>
        </p:nvSpPr>
        <p:spPr>
          <a:xfrm>
            <a:off x="1331640" y="3068960"/>
            <a:ext cx="6400800" cy="3024336"/>
          </a:xfrm>
        </p:spPr>
        <p:txBody>
          <a:bodyPr/>
          <a:lstStyle/>
          <a:p>
            <a:endParaRPr lang="id-ID"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672" y="2132856"/>
            <a:ext cx="5181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13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74242"/>
          </a:xfrm>
        </p:spPr>
        <p:txBody>
          <a:bodyPr>
            <a:normAutofit fontScale="90000"/>
          </a:bodyPr>
          <a:lstStyle/>
          <a:p>
            <a:pPr algn="l"/>
            <a:r>
              <a:rPr lang="en-US" dirty="0" smtClean="0"/>
              <a:t>Stander </a:t>
            </a:r>
            <a:r>
              <a:rPr lang="en-US" dirty="0" err="1" smtClean="0"/>
              <a:t>kompetensi</a:t>
            </a:r>
            <a:r>
              <a:rPr lang="en-US" dirty="0" smtClean="0"/>
              <a:t> :</a:t>
            </a:r>
            <a:r>
              <a:rPr lang="id-ID" dirty="0" smtClean="0"/>
              <a:t/>
            </a:r>
            <a:br>
              <a:rPr lang="id-ID" dirty="0" smtClean="0"/>
            </a:br>
            <a:r>
              <a:rPr lang="en-US" dirty="0" err="1" smtClean="0"/>
              <a:t>Memahami</a:t>
            </a:r>
            <a:r>
              <a:rPr lang="id-ID" dirty="0" smtClean="0"/>
              <a:t> </a:t>
            </a:r>
            <a:r>
              <a:rPr lang="en-US" dirty="0" err="1" smtClean="0"/>
              <a:t>hakikat</a:t>
            </a:r>
            <a:r>
              <a:rPr lang="id-ID" dirty="0" smtClean="0"/>
              <a:t> </a:t>
            </a:r>
            <a:r>
              <a:rPr lang="en-US" dirty="0" err="1" smtClean="0"/>
              <a:t>Biologisebagai</a:t>
            </a:r>
            <a:r>
              <a:rPr lang="en-US" dirty="0" smtClean="0"/>
              <a:t> </a:t>
            </a:r>
            <a:r>
              <a:rPr lang="en-US" dirty="0" err="1" smtClean="0"/>
              <a:t>ilmu</a:t>
            </a:r>
            <a:r>
              <a:rPr lang="en-US" dirty="0" smtClean="0"/>
              <a:t/>
            </a:r>
            <a:br>
              <a:rPr lang="en-US" dirty="0" smtClean="0"/>
            </a:br>
            <a:endParaRPr lang="id-ID" dirty="0"/>
          </a:p>
        </p:txBody>
      </p:sp>
      <p:sp>
        <p:nvSpPr>
          <p:cNvPr id="3" name="Content Placeholder 2"/>
          <p:cNvSpPr>
            <a:spLocks noGrp="1"/>
          </p:cNvSpPr>
          <p:nvPr>
            <p:ph idx="1"/>
          </p:nvPr>
        </p:nvSpPr>
        <p:spPr>
          <a:xfrm>
            <a:off x="457200" y="2132857"/>
            <a:ext cx="8229600" cy="3672408"/>
          </a:xfrm>
        </p:spPr>
        <p:txBody>
          <a:bodyPr>
            <a:normAutofit/>
          </a:bodyPr>
          <a:lstStyle/>
          <a:p>
            <a:r>
              <a:rPr lang="en-US" dirty="0" err="1"/>
              <a:t>Kompetensi</a:t>
            </a:r>
            <a:r>
              <a:rPr lang="en-US" dirty="0"/>
              <a:t> </a:t>
            </a:r>
            <a:r>
              <a:rPr lang="en-US" dirty="0" err="1"/>
              <a:t>dasar</a:t>
            </a:r>
            <a:r>
              <a:rPr lang="en-US" dirty="0"/>
              <a:t> :</a:t>
            </a:r>
            <a:br>
              <a:rPr lang="en-US" dirty="0"/>
            </a:br>
            <a:r>
              <a:rPr lang="en-US" dirty="0" err="1"/>
              <a:t>Mengidentifikasi</a:t>
            </a:r>
            <a:r>
              <a:rPr lang="en-US" dirty="0"/>
              <a:t> </a:t>
            </a:r>
            <a:r>
              <a:rPr lang="en-US" dirty="0" err="1"/>
              <a:t>ruang</a:t>
            </a:r>
            <a:r>
              <a:rPr lang="en-US" dirty="0"/>
              <a:t> </a:t>
            </a:r>
            <a:r>
              <a:rPr lang="en-US" dirty="0" err="1"/>
              <a:t>lingkup</a:t>
            </a:r>
            <a:r>
              <a:rPr lang="en-US" dirty="0"/>
              <a:t> </a:t>
            </a:r>
            <a:r>
              <a:rPr lang="en-US" dirty="0" err="1"/>
              <a:t>Biologi</a:t>
            </a:r>
            <a:r>
              <a:rPr lang="en-US" dirty="0"/>
              <a:t> </a:t>
            </a:r>
            <a:r>
              <a:rPr lang="en-US" dirty="0" err="1"/>
              <a:t>Mendeskripsikan</a:t>
            </a:r>
            <a:r>
              <a:rPr lang="en-US" dirty="0"/>
              <a:t>  </a:t>
            </a:r>
            <a:r>
              <a:rPr lang="en-US" dirty="0" err="1"/>
              <a:t>objek</a:t>
            </a:r>
            <a:r>
              <a:rPr lang="en-US" dirty="0"/>
              <a:t> </a:t>
            </a:r>
            <a:r>
              <a:rPr lang="en-US" dirty="0" err="1"/>
              <a:t>dan</a:t>
            </a:r>
            <a:r>
              <a:rPr lang="en-US" dirty="0"/>
              <a:t> </a:t>
            </a:r>
            <a:r>
              <a:rPr lang="en-US" dirty="0" err="1"/>
              <a:t>permasalahanbiologi</a:t>
            </a:r>
            <a:r>
              <a:rPr lang="en-US" dirty="0"/>
              <a:t> </a:t>
            </a:r>
            <a:r>
              <a:rPr lang="en-US" dirty="0" err="1"/>
              <a:t>pada</a:t>
            </a:r>
            <a:r>
              <a:rPr lang="en-US" dirty="0"/>
              <a:t> </a:t>
            </a:r>
            <a:r>
              <a:rPr lang="en-US" dirty="0" err="1"/>
              <a:t>berbagai</a:t>
            </a:r>
            <a:r>
              <a:rPr lang="en-US" dirty="0"/>
              <a:t> </a:t>
            </a:r>
            <a:r>
              <a:rPr lang="en-US" dirty="0" err="1"/>
              <a:t>tingkat</a:t>
            </a:r>
            <a:r>
              <a:rPr lang="en-US" dirty="0"/>
              <a:t> </a:t>
            </a:r>
            <a:r>
              <a:rPr lang="en-US" dirty="0" err="1"/>
              <a:t>organisasi</a:t>
            </a:r>
            <a:r>
              <a:rPr lang="en-US" dirty="0"/>
              <a:t> </a:t>
            </a:r>
            <a:r>
              <a:rPr lang="en-US" dirty="0" err="1"/>
              <a:t>kehidupan</a:t>
            </a:r>
            <a:r>
              <a:rPr lang="en-US" dirty="0"/>
              <a:t> (</a:t>
            </a:r>
            <a:r>
              <a:rPr lang="en-US" dirty="0" err="1"/>
              <a:t>molekul</a:t>
            </a:r>
            <a:r>
              <a:rPr lang="en-US" dirty="0"/>
              <a:t>, </a:t>
            </a:r>
            <a:r>
              <a:rPr lang="en-US" dirty="0" err="1"/>
              <a:t>sel</a:t>
            </a:r>
            <a:r>
              <a:rPr lang="en-US" dirty="0"/>
              <a:t>, </a:t>
            </a:r>
            <a:r>
              <a:rPr lang="en-US" dirty="0" err="1"/>
              <a:t>jaringan</a:t>
            </a:r>
            <a:r>
              <a:rPr lang="en-US" dirty="0"/>
              <a:t>, </a:t>
            </a:r>
            <a:r>
              <a:rPr lang="en-US" dirty="0" err="1"/>
              <a:t>organ,individu</a:t>
            </a:r>
            <a:r>
              <a:rPr lang="en-US" dirty="0"/>
              <a:t>, </a:t>
            </a:r>
            <a:r>
              <a:rPr lang="en-US" dirty="0" err="1"/>
              <a:t>populasi</a:t>
            </a:r>
            <a:r>
              <a:rPr lang="en-US" dirty="0"/>
              <a:t>, </a:t>
            </a:r>
            <a:r>
              <a:rPr lang="en-US" dirty="0" err="1"/>
              <a:t>ekosistem</a:t>
            </a:r>
            <a:r>
              <a:rPr lang="en-US" dirty="0"/>
              <a:t>, </a:t>
            </a:r>
            <a:r>
              <a:rPr lang="en-US" dirty="0" err="1"/>
              <a:t>dan</a:t>
            </a:r>
            <a:r>
              <a:rPr lang="en-US" dirty="0"/>
              <a:t> </a:t>
            </a:r>
            <a:r>
              <a:rPr lang="en-US" dirty="0" err="1"/>
              <a:t>bioma</a:t>
            </a:r>
            <a:endParaRPr lang="id-ID" dirty="0"/>
          </a:p>
        </p:txBody>
      </p:sp>
    </p:spTree>
    <p:extLst>
      <p:ext uri="{BB962C8B-B14F-4D97-AF65-F5344CB8AC3E}">
        <p14:creationId xmlns:p14="http://schemas.microsoft.com/office/powerpoint/2010/main" val="38220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 Biologi sebagai ilmu</a:t>
            </a:r>
            <a:endParaRPr lang="id-ID" dirty="0"/>
          </a:p>
        </p:txBody>
      </p:sp>
      <p:sp>
        <p:nvSpPr>
          <p:cNvPr id="3" name="Content Placeholder 2"/>
          <p:cNvSpPr>
            <a:spLocks noGrp="1"/>
          </p:cNvSpPr>
          <p:nvPr>
            <p:ph idx="1"/>
          </p:nvPr>
        </p:nvSpPr>
        <p:spPr/>
        <p:txBody>
          <a:bodyPr/>
          <a:lstStyle/>
          <a:p>
            <a:r>
              <a:rPr lang="id-ID" dirty="0" smtClean="0"/>
              <a:t>ilmu pengetahuan lahir dari suatu rangkaian aktivitas akal manusia yang disusun secara sistematis. </a:t>
            </a:r>
            <a:br>
              <a:rPr lang="id-ID" dirty="0" smtClean="0"/>
            </a:br>
            <a:r>
              <a:rPr lang="id-ID" dirty="0" smtClean="0"/>
              <a:t/>
            </a:r>
            <a:br>
              <a:rPr lang="id-ID" dirty="0" smtClean="0"/>
            </a:br>
            <a:r>
              <a:rPr lang="id-ID" dirty="0" smtClean="0"/>
              <a:t>Sifat dan ciri ilmu tersebut adalah : memiliki objek, menggunakan metode, sistematis, universal, objektif, analitis dan verifikatif.</a:t>
            </a:r>
            <a:endParaRPr lang="id-ID" dirty="0"/>
          </a:p>
        </p:txBody>
      </p:sp>
    </p:spTree>
    <p:extLst>
      <p:ext uri="{BB962C8B-B14F-4D97-AF65-F5344CB8AC3E}">
        <p14:creationId xmlns:p14="http://schemas.microsoft.com/office/powerpoint/2010/main" val="53412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9552" y="188640"/>
            <a:ext cx="8229600" cy="6264696"/>
          </a:xfrm>
        </p:spPr>
        <p:txBody>
          <a:bodyPr>
            <a:normAutofit/>
          </a:bodyPr>
          <a:lstStyle/>
          <a:p>
            <a:pPr algn="l"/>
            <a:r>
              <a:rPr lang="en-US" b="1" dirty="0" smtClean="0"/>
              <a:t>1. </a:t>
            </a:r>
            <a:r>
              <a:rPr lang="en-US" b="1" dirty="0" err="1" smtClean="0"/>
              <a:t>Memiliki</a:t>
            </a:r>
            <a:r>
              <a:rPr lang="en-US" b="1" dirty="0" smtClean="0"/>
              <a:t> </a:t>
            </a:r>
            <a:r>
              <a:rPr lang="en-US" b="1" dirty="0" err="1" smtClean="0"/>
              <a:t>objek</a:t>
            </a:r>
            <a:r>
              <a:rPr lang="en-US" b="1" dirty="0" smtClean="0"/>
              <a:t> </a:t>
            </a:r>
            <a:r>
              <a:rPr lang="en-US" dirty="0" smtClean="0"/>
              <a:t/>
            </a:r>
            <a:br>
              <a:rPr lang="en-US" dirty="0" smtClean="0"/>
            </a:br>
            <a:r>
              <a:rPr lang="en-US" dirty="0" err="1" smtClean="0"/>
              <a:t>setiap</a:t>
            </a:r>
            <a:r>
              <a:rPr lang="en-US" dirty="0" smtClean="0"/>
              <a:t> </a:t>
            </a:r>
            <a:r>
              <a:rPr lang="en-US" dirty="0" err="1" smtClean="0"/>
              <a:t>ilmu</a:t>
            </a:r>
            <a:r>
              <a:rPr lang="en-US" dirty="0" smtClean="0"/>
              <a:t> </a:t>
            </a:r>
            <a:r>
              <a:rPr lang="en-US" dirty="0" err="1" smtClean="0"/>
              <a:t>umumnya</a:t>
            </a:r>
            <a:r>
              <a:rPr lang="en-US" dirty="0" smtClean="0"/>
              <a:t> </a:t>
            </a:r>
            <a:r>
              <a:rPr lang="en-US" dirty="0" err="1" smtClean="0"/>
              <a:t>membatasi</a:t>
            </a:r>
            <a:r>
              <a:rPr lang="en-US" dirty="0" smtClean="0"/>
              <a:t> </a:t>
            </a:r>
            <a:r>
              <a:rPr lang="en-US" dirty="0" err="1" smtClean="0"/>
              <a:t>diri</a:t>
            </a:r>
            <a:r>
              <a:rPr lang="en-US" dirty="0" smtClean="0"/>
              <a:t> </a:t>
            </a:r>
            <a:r>
              <a:rPr lang="en-US" dirty="0" err="1" smtClean="0"/>
              <a:t>pada</a:t>
            </a:r>
            <a:r>
              <a:rPr lang="en-US" dirty="0" smtClean="0"/>
              <a:t> </a:t>
            </a:r>
            <a:r>
              <a:rPr lang="en-US" dirty="0" err="1" smtClean="0"/>
              <a:t>segi</a:t>
            </a:r>
            <a:r>
              <a:rPr lang="en-US" dirty="0" smtClean="0"/>
              <a:t> </a:t>
            </a:r>
            <a:r>
              <a:rPr lang="en-US" dirty="0" err="1" smtClean="0"/>
              <a:t>kajian</a:t>
            </a:r>
            <a:r>
              <a:rPr lang="en-US" dirty="0" smtClean="0"/>
              <a:t> </a:t>
            </a:r>
            <a:r>
              <a:rPr lang="en-US" dirty="0" err="1" smtClean="0"/>
              <a:t>tertentu</a:t>
            </a:r>
            <a:r>
              <a:rPr lang="en-US" dirty="0" smtClean="0"/>
              <a:t> </a:t>
            </a:r>
            <a:r>
              <a:rPr lang="en-US" dirty="0" err="1" smtClean="0"/>
              <a:t>dan</a:t>
            </a:r>
            <a:r>
              <a:rPr lang="en-US" dirty="0" smtClean="0"/>
              <a:t> </a:t>
            </a:r>
            <a:r>
              <a:rPr lang="en-US" dirty="0" err="1" smtClean="0"/>
              <a:t>menfokuskan</a:t>
            </a:r>
            <a:r>
              <a:rPr lang="en-US" dirty="0" smtClean="0"/>
              <a:t> </a:t>
            </a:r>
            <a:r>
              <a:rPr lang="en-US" dirty="0" err="1" smtClean="0"/>
              <a:t>pada</a:t>
            </a:r>
            <a:r>
              <a:rPr lang="en-US" dirty="0" smtClean="0"/>
              <a:t> </a:t>
            </a:r>
            <a:r>
              <a:rPr lang="en-US" dirty="0" err="1" smtClean="0"/>
              <a:t>objek</a:t>
            </a:r>
            <a:r>
              <a:rPr lang="en-US" dirty="0" smtClean="0"/>
              <a:t> </a:t>
            </a:r>
            <a:r>
              <a:rPr lang="en-US" dirty="0" err="1" smtClean="0"/>
              <a:t>mahluk</a:t>
            </a:r>
            <a:r>
              <a:rPr lang="en-US" dirty="0" smtClean="0"/>
              <a:t> </a:t>
            </a:r>
            <a:r>
              <a:rPr lang="en-US" dirty="0" err="1" smtClean="0"/>
              <a:t>hidup</a:t>
            </a:r>
            <a:r>
              <a:rPr lang="en-US" dirty="0" smtClean="0"/>
              <a:t> yang </a:t>
            </a:r>
            <a:r>
              <a:rPr lang="en-US" dirty="0" err="1" smtClean="0"/>
              <a:t>ada</a:t>
            </a:r>
            <a:r>
              <a:rPr lang="en-US" dirty="0" smtClean="0"/>
              <a:t> </a:t>
            </a:r>
            <a:r>
              <a:rPr lang="en-US" dirty="0" err="1" smtClean="0"/>
              <a:t>maupun</a:t>
            </a:r>
            <a:r>
              <a:rPr lang="en-US" dirty="0" smtClean="0"/>
              <a:t> yang </a:t>
            </a:r>
            <a:r>
              <a:rPr lang="en-US" dirty="0" err="1" smtClean="0"/>
              <a:t>pernah</a:t>
            </a:r>
            <a:r>
              <a:rPr lang="en-US" dirty="0" smtClean="0"/>
              <a:t> </a:t>
            </a:r>
            <a:r>
              <a:rPr lang="en-US" dirty="0" err="1" smtClean="0"/>
              <a:t>ada</a:t>
            </a:r>
            <a:r>
              <a:rPr lang="en-US" dirty="0" smtClean="0"/>
              <a:t> </a:t>
            </a:r>
            <a:r>
              <a:rPr lang="en-US" dirty="0" err="1" smtClean="0"/>
              <a:t>didunia</a:t>
            </a:r>
            <a:r>
              <a:rPr lang="en-US" dirty="0" smtClean="0"/>
              <a:t> </a:t>
            </a:r>
            <a:r>
              <a:rPr lang="en-US" dirty="0" err="1" smtClean="0"/>
              <a:t>ini</a:t>
            </a:r>
            <a:r>
              <a:rPr lang="en-US" dirty="0" smtClean="0"/>
              <a:t>.</a:t>
            </a:r>
            <a:br>
              <a:rPr lang="en-US" dirty="0" smtClean="0"/>
            </a:br>
            <a:r>
              <a:rPr lang="en-US" b="1" dirty="0" smtClean="0"/>
              <a:t>2. </a:t>
            </a:r>
            <a:r>
              <a:rPr lang="en-US" b="1" dirty="0" err="1" smtClean="0"/>
              <a:t>memiliki</a:t>
            </a:r>
            <a:r>
              <a:rPr lang="en-US" b="1" dirty="0" smtClean="0"/>
              <a:t> </a:t>
            </a:r>
            <a:r>
              <a:rPr lang="en-US" b="1" dirty="0" err="1" smtClean="0"/>
              <a:t>metode</a:t>
            </a:r>
            <a:r>
              <a:rPr lang="en-US" b="1" dirty="0" smtClean="0"/>
              <a:t> </a:t>
            </a:r>
            <a:r>
              <a:rPr lang="en-US" dirty="0" smtClean="0"/>
              <a:t/>
            </a:r>
            <a:br>
              <a:rPr lang="en-US" dirty="0" smtClean="0"/>
            </a:br>
            <a:r>
              <a:rPr lang="en-US" dirty="0" err="1" smtClean="0"/>
              <a:t>dalam</a:t>
            </a:r>
            <a:r>
              <a:rPr lang="en-US" dirty="0" smtClean="0"/>
              <a:t> </a:t>
            </a:r>
            <a:r>
              <a:rPr lang="en-US" dirty="0" err="1" smtClean="0"/>
              <a:t>mempelajari</a:t>
            </a:r>
            <a:r>
              <a:rPr lang="en-US" dirty="0" smtClean="0"/>
              <a:t> </a:t>
            </a:r>
            <a:r>
              <a:rPr lang="en-US" dirty="0" err="1" smtClean="0"/>
              <a:t>objek</a:t>
            </a:r>
            <a:r>
              <a:rPr lang="en-US" dirty="0" smtClean="0"/>
              <a:t> </a:t>
            </a:r>
            <a:r>
              <a:rPr lang="en-US" dirty="0" err="1" smtClean="0"/>
              <a:t>kajian</a:t>
            </a:r>
            <a:r>
              <a:rPr lang="en-US" dirty="0" smtClean="0"/>
              <a:t> </a:t>
            </a:r>
            <a:r>
              <a:rPr lang="en-US" dirty="0" err="1" smtClean="0"/>
              <a:t>biologi</a:t>
            </a:r>
            <a:r>
              <a:rPr lang="en-US" dirty="0" smtClean="0"/>
              <a:t> </a:t>
            </a:r>
            <a:r>
              <a:rPr lang="en-US" dirty="0" err="1" smtClean="0"/>
              <a:t>digunakan</a:t>
            </a:r>
            <a:r>
              <a:rPr lang="en-US" dirty="0" smtClean="0"/>
              <a:t> </a:t>
            </a:r>
            <a:r>
              <a:rPr lang="en-US" dirty="0" err="1" smtClean="0"/>
              <a:t>metode</a:t>
            </a:r>
            <a:r>
              <a:rPr lang="en-US" dirty="0" smtClean="0"/>
              <a:t> </a:t>
            </a:r>
            <a:r>
              <a:rPr lang="en-US" dirty="0" err="1" smtClean="0"/>
              <a:t>ilmiah</a:t>
            </a:r>
            <a:r>
              <a:rPr lang="en-US" dirty="0" smtClean="0"/>
              <a:t> </a:t>
            </a:r>
            <a:r>
              <a:rPr lang="en-US" dirty="0" err="1" smtClean="0"/>
              <a:t>untuk</a:t>
            </a:r>
            <a:r>
              <a:rPr lang="en-US" dirty="0" smtClean="0"/>
              <a:t> </a:t>
            </a:r>
            <a:r>
              <a:rPr lang="en-US" dirty="0" err="1" smtClean="0"/>
              <a:t>menemukan</a:t>
            </a:r>
            <a:r>
              <a:rPr lang="en-US" dirty="0" smtClean="0"/>
              <a:t> </a:t>
            </a:r>
            <a:r>
              <a:rPr lang="en-US" dirty="0" err="1" smtClean="0"/>
              <a:t>kebenaran</a:t>
            </a:r>
            <a:r>
              <a:rPr lang="en-US" dirty="0" smtClean="0"/>
              <a:t>. </a:t>
            </a:r>
            <a:endParaRPr lang="id-ID" dirty="0"/>
          </a:p>
        </p:txBody>
      </p:sp>
    </p:spTree>
    <p:extLst>
      <p:ext uri="{BB962C8B-B14F-4D97-AF65-F5344CB8AC3E}">
        <p14:creationId xmlns:p14="http://schemas.microsoft.com/office/powerpoint/2010/main" val="295181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3946450"/>
          </a:xfrm>
        </p:spPr>
        <p:txBody>
          <a:bodyPr>
            <a:normAutofit fontScale="90000"/>
          </a:bodyPr>
          <a:lstStyle/>
          <a:p>
            <a:pPr algn="l"/>
            <a:r>
              <a:rPr lang="en-US" sz="3600" b="1" dirty="0" smtClean="0"/>
              <a:t>3. </a:t>
            </a:r>
            <a:r>
              <a:rPr lang="en-US" sz="3600" b="1" dirty="0" err="1" smtClean="0"/>
              <a:t>Bersifat</a:t>
            </a:r>
            <a:r>
              <a:rPr lang="en-US" sz="3600" b="1" dirty="0" smtClean="0"/>
              <a:t> </a:t>
            </a:r>
            <a:r>
              <a:rPr lang="en-US" sz="3600" b="1" dirty="0" err="1" smtClean="0"/>
              <a:t>sistematis</a:t>
            </a:r>
            <a:r>
              <a:rPr lang="en-US" sz="3600" dirty="0" smtClean="0"/>
              <a:t/>
            </a:r>
            <a:br>
              <a:rPr lang="en-US" sz="3600" dirty="0" smtClean="0"/>
            </a:br>
            <a:r>
              <a:rPr lang="en-US" sz="3600" dirty="0" smtClean="0"/>
              <a:t>agar </a:t>
            </a:r>
            <a:r>
              <a:rPr lang="en-US" sz="3600" dirty="0" err="1" smtClean="0"/>
              <a:t>mudah</a:t>
            </a:r>
            <a:r>
              <a:rPr lang="en-US" sz="3600" dirty="0" smtClean="0"/>
              <a:t> </a:t>
            </a:r>
            <a:r>
              <a:rPr lang="en-US" sz="3600" dirty="0" err="1" smtClean="0"/>
              <a:t>dikaji</a:t>
            </a:r>
            <a:r>
              <a:rPr lang="en-US" sz="3600" dirty="0" smtClean="0"/>
              <a:t>, </a:t>
            </a:r>
            <a:r>
              <a:rPr lang="en-US" sz="3600" dirty="0" err="1" smtClean="0"/>
              <a:t>ilmu</a:t>
            </a:r>
            <a:r>
              <a:rPr lang="en-US" sz="3600" dirty="0" smtClean="0"/>
              <a:t> </a:t>
            </a:r>
            <a:r>
              <a:rPr lang="en-US" sz="3600" dirty="0" err="1" smtClean="0"/>
              <a:t>pengetahuan</a:t>
            </a:r>
            <a:r>
              <a:rPr lang="en-US" sz="3600" dirty="0" smtClean="0"/>
              <a:t> </a:t>
            </a:r>
            <a:r>
              <a:rPr lang="en-US" sz="3600" dirty="0" err="1" smtClean="0"/>
              <a:t>harus</a:t>
            </a:r>
            <a:r>
              <a:rPr lang="en-US" sz="3600" dirty="0" smtClean="0"/>
              <a:t> </a:t>
            </a:r>
            <a:r>
              <a:rPr lang="en-US" sz="3600" dirty="0" err="1" smtClean="0"/>
              <a:t>tersusun</a:t>
            </a:r>
            <a:r>
              <a:rPr lang="en-US" sz="3600" dirty="0" smtClean="0"/>
              <a:t> </a:t>
            </a:r>
            <a:r>
              <a:rPr lang="en-US" sz="3600" dirty="0" err="1" smtClean="0"/>
              <a:t>mulai</a:t>
            </a:r>
            <a:r>
              <a:rPr lang="en-US" sz="3600" dirty="0" smtClean="0"/>
              <a:t> </a:t>
            </a:r>
            <a:r>
              <a:rPr lang="en-US" sz="3600" dirty="0" err="1" smtClean="0"/>
              <a:t>sederhana</a:t>
            </a:r>
            <a:r>
              <a:rPr lang="en-US" sz="3600" dirty="0" smtClean="0"/>
              <a:t> </a:t>
            </a:r>
            <a:r>
              <a:rPr lang="en-US" sz="3600" dirty="0" err="1" smtClean="0"/>
              <a:t>menuju</a:t>
            </a:r>
            <a:r>
              <a:rPr lang="en-US" sz="3600" dirty="0" smtClean="0"/>
              <a:t> yang </a:t>
            </a:r>
            <a:r>
              <a:rPr lang="en-US" sz="3600" dirty="0" err="1" smtClean="0"/>
              <a:t>lebih</a:t>
            </a:r>
            <a:r>
              <a:rPr lang="en-US" sz="3600" dirty="0" smtClean="0"/>
              <a:t> </a:t>
            </a:r>
            <a:r>
              <a:rPr lang="en-US" sz="3600" dirty="0" err="1" smtClean="0"/>
              <a:t>kompleks</a:t>
            </a:r>
            <a:r>
              <a:rPr lang="en-US" sz="3600" dirty="0" smtClean="0"/>
              <a:t>. </a:t>
            </a:r>
            <a:r>
              <a:rPr lang="en-US" sz="3600" dirty="0" err="1" smtClean="0"/>
              <a:t>Contohnya</a:t>
            </a:r>
            <a:r>
              <a:rPr lang="en-US" sz="3600" dirty="0" smtClean="0"/>
              <a:t> </a:t>
            </a:r>
            <a:r>
              <a:rPr lang="en-US" sz="3600" dirty="0" err="1" smtClean="0"/>
              <a:t>konsep</a:t>
            </a:r>
            <a:r>
              <a:rPr lang="en-US" sz="3600" dirty="0" smtClean="0"/>
              <a:t> </a:t>
            </a:r>
            <a:r>
              <a:rPr lang="en-US" sz="3600" dirty="0" err="1" smtClean="0"/>
              <a:t>sel</a:t>
            </a:r>
            <a:r>
              <a:rPr lang="en-US" sz="3600" dirty="0" smtClean="0"/>
              <a:t>, organ, </a:t>
            </a:r>
            <a:r>
              <a:rPr lang="en-US" sz="3600" dirty="0" err="1" smtClean="0"/>
              <a:t>sistem</a:t>
            </a:r>
            <a:r>
              <a:rPr lang="en-US" sz="3600" dirty="0" smtClean="0"/>
              <a:t> organ, </a:t>
            </a:r>
            <a:r>
              <a:rPr lang="en-US" sz="3600" dirty="0" err="1" smtClean="0"/>
              <a:t>dan</a:t>
            </a:r>
            <a:r>
              <a:rPr lang="en-US" sz="3600" dirty="0" smtClean="0"/>
              <a:t> </a:t>
            </a:r>
            <a:r>
              <a:rPr lang="en-US" sz="3600" dirty="0" err="1" smtClean="0"/>
              <a:t>individu</a:t>
            </a:r>
            <a:r>
              <a:rPr lang="en-US" sz="3600" dirty="0" smtClean="0"/>
              <a:t>.</a:t>
            </a:r>
            <a:br>
              <a:rPr lang="en-US" sz="3600" dirty="0" smtClean="0"/>
            </a:br>
            <a:r>
              <a:rPr lang="en-US" sz="3600" b="1" dirty="0" smtClean="0"/>
              <a:t>4. universal</a:t>
            </a:r>
            <a:r>
              <a:rPr lang="en-US" sz="3600" dirty="0" smtClean="0"/>
              <a:t/>
            </a:r>
            <a:br>
              <a:rPr lang="en-US" sz="3600" dirty="0" smtClean="0"/>
            </a:br>
            <a:r>
              <a:rPr lang="en-US" sz="3600" dirty="0" err="1" smtClean="0"/>
              <a:t>kebenaran</a:t>
            </a:r>
            <a:r>
              <a:rPr lang="en-US" sz="3600" dirty="0" smtClean="0"/>
              <a:t> yang </a:t>
            </a:r>
            <a:r>
              <a:rPr lang="en-US" sz="3600" dirty="0" err="1" smtClean="0"/>
              <a:t>disajikan</a:t>
            </a:r>
            <a:r>
              <a:rPr lang="en-US" sz="3600" dirty="0" smtClean="0"/>
              <a:t> </a:t>
            </a:r>
            <a:r>
              <a:rPr lang="en-US" sz="3600" dirty="0" err="1" smtClean="0"/>
              <a:t>dalam</a:t>
            </a:r>
            <a:r>
              <a:rPr lang="en-US" sz="3600" dirty="0" smtClean="0"/>
              <a:t> </a:t>
            </a:r>
            <a:r>
              <a:rPr lang="en-US" sz="3600" dirty="0" err="1" smtClean="0"/>
              <a:t>ilmu</a:t>
            </a:r>
            <a:r>
              <a:rPr lang="en-US" sz="3600" dirty="0" smtClean="0"/>
              <a:t> </a:t>
            </a:r>
            <a:r>
              <a:rPr lang="en-US" sz="3600" dirty="0" err="1" smtClean="0"/>
              <a:t>pengetahuan</a:t>
            </a:r>
            <a:r>
              <a:rPr lang="en-US" sz="3600" dirty="0" smtClean="0"/>
              <a:t> </a:t>
            </a:r>
            <a:r>
              <a:rPr lang="en-US" sz="3600" dirty="0" err="1" smtClean="0"/>
              <a:t>harus</a:t>
            </a:r>
            <a:r>
              <a:rPr lang="en-US" sz="3600" dirty="0" smtClean="0"/>
              <a:t> </a:t>
            </a:r>
            <a:r>
              <a:rPr lang="en-US" sz="3600" dirty="0" err="1" smtClean="0"/>
              <a:t>berlaku</a:t>
            </a:r>
            <a:r>
              <a:rPr lang="en-US" sz="3600" dirty="0" smtClean="0"/>
              <a:t> </a:t>
            </a:r>
            <a:r>
              <a:rPr lang="en-US" sz="3600" dirty="0" err="1" smtClean="0"/>
              <a:t>secara</a:t>
            </a:r>
            <a:r>
              <a:rPr lang="en-US" sz="3600" dirty="0" smtClean="0"/>
              <a:t> </a:t>
            </a:r>
            <a:r>
              <a:rPr lang="en-US" sz="3600" dirty="0" err="1" smtClean="0"/>
              <a:t>umum</a:t>
            </a:r>
            <a:r>
              <a:rPr lang="en-US" sz="3600" dirty="0" smtClean="0"/>
              <a:t> </a:t>
            </a:r>
            <a:br>
              <a:rPr lang="en-US" sz="3600" dirty="0" smtClean="0"/>
            </a:br>
            <a:r>
              <a:rPr lang="en-US" sz="3600" dirty="0" err="1" smtClean="0"/>
              <a:t>contoh</a:t>
            </a:r>
            <a:r>
              <a:rPr lang="en-US" sz="3600" dirty="0" smtClean="0"/>
              <a:t>. </a:t>
            </a:r>
            <a:r>
              <a:rPr lang="en-US" sz="3600" dirty="0" err="1" smtClean="0"/>
              <a:t>Gambar</a:t>
            </a:r>
            <a:r>
              <a:rPr lang="en-US" sz="3600" dirty="0" smtClean="0"/>
              <a:t> </a:t>
            </a:r>
            <a:r>
              <a:rPr lang="en-US" sz="3600" dirty="0" err="1" smtClean="0"/>
              <a:t>reproduksi</a:t>
            </a:r>
            <a:r>
              <a:rPr lang="en-US" sz="3600" dirty="0" smtClean="0"/>
              <a:t> </a:t>
            </a:r>
            <a:r>
              <a:rPr lang="en-US" sz="3600" dirty="0" err="1" smtClean="0"/>
              <a:t>generatif</a:t>
            </a:r>
            <a:r>
              <a:rPr lang="en-US" sz="3600" dirty="0" smtClean="0"/>
              <a:t>.</a:t>
            </a:r>
            <a:endParaRPr lang="id-ID"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509120"/>
            <a:ext cx="8077200"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404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circle(in)">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Autofit/>
          </a:bodyPr>
          <a:lstStyle/>
          <a:p>
            <a:pPr algn="l"/>
            <a:r>
              <a:rPr lang="en-US" sz="3200" b="1" i="1" dirty="0" smtClean="0"/>
              <a:t>5. </a:t>
            </a:r>
            <a:r>
              <a:rPr lang="en-US" sz="3200" b="1" i="1" dirty="0" err="1" smtClean="0"/>
              <a:t>Objektif</a:t>
            </a:r>
            <a:r>
              <a:rPr lang="en-US" sz="3200" b="1" i="1" dirty="0" smtClean="0"/>
              <a:t> </a:t>
            </a:r>
            <a:r>
              <a:rPr lang="en-US" sz="3200" dirty="0" smtClean="0"/>
              <a:t/>
            </a:r>
            <a:br>
              <a:rPr lang="en-US" sz="3200" dirty="0" smtClean="0"/>
            </a:br>
            <a:r>
              <a:rPr lang="en-US" sz="3200" dirty="0" err="1" smtClean="0"/>
              <a:t>pernyataan</a:t>
            </a:r>
            <a:r>
              <a:rPr lang="en-US" sz="3200" dirty="0" smtClean="0"/>
              <a:t> </a:t>
            </a:r>
            <a:r>
              <a:rPr lang="en-US" sz="3200" dirty="0" err="1" smtClean="0"/>
              <a:t>dalam</a:t>
            </a:r>
            <a:r>
              <a:rPr lang="en-US" sz="3200" dirty="0" smtClean="0"/>
              <a:t> </a:t>
            </a:r>
            <a:r>
              <a:rPr lang="en-US" sz="3200" dirty="0" err="1" smtClean="0"/>
              <a:t>suatu</a:t>
            </a:r>
            <a:r>
              <a:rPr lang="en-US" sz="3200" dirty="0" smtClean="0"/>
              <a:t> </a:t>
            </a:r>
            <a:r>
              <a:rPr lang="en-US" sz="3200" dirty="0" err="1" smtClean="0"/>
              <a:t>ilmu</a:t>
            </a:r>
            <a:r>
              <a:rPr lang="en-US" sz="3200" dirty="0" smtClean="0"/>
              <a:t> </a:t>
            </a:r>
            <a:r>
              <a:rPr lang="en-US" sz="3200" dirty="0" err="1" smtClean="0"/>
              <a:t>harus</a:t>
            </a:r>
            <a:r>
              <a:rPr lang="en-US" sz="3200" dirty="0" smtClean="0"/>
              <a:t> </a:t>
            </a:r>
            <a:r>
              <a:rPr lang="en-US" sz="3200" dirty="0" err="1" smtClean="0"/>
              <a:t>bersifat</a:t>
            </a:r>
            <a:r>
              <a:rPr lang="en-US" sz="3200" dirty="0" smtClean="0"/>
              <a:t> </a:t>
            </a:r>
            <a:r>
              <a:rPr lang="en-US" sz="3200" dirty="0" err="1" smtClean="0"/>
              <a:t>jujur</a:t>
            </a:r>
            <a:r>
              <a:rPr lang="en-US" sz="3200" dirty="0" smtClean="0"/>
              <a:t>, </a:t>
            </a:r>
            <a:r>
              <a:rPr lang="en-US" sz="3200" dirty="0" err="1" smtClean="0"/>
              <a:t>yaitu</a:t>
            </a:r>
            <a:r>
              <a:rPr lang="en-US" sz="3200" dirty="0" smtClean="0"/>
              <a:t> </a:t>
            </a:r>
            <a:r>
              <a:rPr lang="en-US" sz="3200" dirty="0" err="1" smtClean="0"/>
              <a:t>mengambarkan</a:t>
            </a:r>
            <a:r>
              <a:rPr lang="en-US" sz="3200" dirty="0" smtClean="0"/>
              <a:t> </a:t>
            </a:r>
            <a:r>
              <a:rPr lang="en-US" sz="3200" dirty="0" err="1" smtClean="0"/>
              <a:t>kondisi</a:t>
            </a:r>
            <a:r>
              <a:rPr lang="en-US" sz="3200" dirty="0" smtClean="0"/>
              <a:t> </a:t>
            </a:r>
            <a:r>
              <a:rPr lang="en-US" sz="3200" dirty="0" err="1" smtClean="0"/>
              <a:t>apa</a:t>
            </a:r>
            <a:r>
              <a:rPr lang="en-US" sz="3200" dirty="0" smtClean="0"/>
              <a:t> </a:t>
            </a:r>
            <a:r>
              <a:rPr lang="en-US" sz="3200" dirty="0" err="1" smtClean="0"/>
              <a:t>adanya</a:t>
            </a:r>
            <a:r>
              <a:rPr lang="en-US" sz="3200" dirty="0" smtClean="0"/>
              <a:t>, </a:t>
            </a:r>
            <a:r>
              <a:rPr lang="en-US" sz="3200" dirty="0" err="1" smtClean="0"/>
              <a:t>mengandung</a:t>
            </a:r>
            <a:r>
              <a:rPr lang="en-US" sz="3200" dirty="0" smtClean="0"/>
              <a:t> data </a:t>
            </a:r>
            <a:r>
              <a:rPr lang="en-US" sz="3200" dirty="0" err="1" smtClean="0"/>
              <a:t>atau</a:t>
            </a:r>
            <a:r>
              <a:rPr lang="en-US" sz="3200" dirty="0" smtClean="0"/>
              <a:t> </a:t>
            </a:r>
            <a:r>
              <a:rPr lang="en-US" sz="3200" dirty="0" err="1" smtClean="0"/>
              <a:t>informasi</a:t>
            </a:r>
            <a:r>
              <a:rPr lang="en-US" sz="3200" dirty="0" smtClean="0"/>
              <a:t> yang </a:t>
            </a:r>
            <a:r>
              <a:rPr lang="en-US" sz="3200" dirty="0" err="1" smtClean="0"/>
              <a:t>sebenarnya</a:t>
            </a:r>
            <a:r>
              <a:rPr lang="en-US" sz="3200" dirty="0" smtClean="0"/>
              <a:t>, </a:t>
            </a:r>
            <a:r>
              <a:rPr lang="en-US" sz="3200" dirty="0" err="1" smtClean="0"/>
              <a:t>bebas</a:t>
            </a:r>
            <a:r>
              <a:rPr lang="en-US" sz="3200" dirty="0" smtClean="0"/>
              <a:t> </a:t>
            </a:r>
            <a:r>
              <a:rPr lang="en-US" sz="3200" dirty="0" err="1" smtClean="0"/>
              <a:t>dari</a:t>
            </a:r>
            <a:r>
              <a:rPr lang="en-US" sz="3200" dirty="0" smtClean="0"/>
              <a:t> </a:t>
            </a:r>
            <a:r>
              <a:rPr lang="en-US" sz="3200" dirty="0" err="1" smtClean="0"/>
              <a:t>prasangka</a:t>
            </a:r>
            <a:r>
              <a:rPr lang="en-US" sz="3200" dirty="0" smtClean="0"/>
              <a:t> </a:t>
            </a:r>
            <a:r>
              <a:rPr lang="en-US" sz="3200" dirty="0" err="1" smtClean="0"/>
              <a:t>kesenjangan</a:t>
            </a:r>
            <a:r>
              <a:rPr lang="en-US" sz="3200" dirty="0" smtClean="0"/>
              <a:t> </a:t>
            </a:r>
            <a:r>
              <a:rPr lang="en-US" sz="3200" dirty="0" err="1" smtClean="0"/>
              <a:t>atau</a:t>
            </a:r>
            <a:r>
              <a:rPr lang="en-US" sz="3200" dirty="0" smtClean="0"/>
              <a:t> </a:t>
            </a:r>
            <a:r>
              <a:rPr lang="en-US" sz="3200" dirty="0" err="1" smtClean="0"/>
              <a:t>kepentingan</a:t>
            </a:r>
            <a:r>
              <a:rPr lang="en-US" sz="3200" dirty="0" smtClean="0"/>
              <a:t> </a:t>
            </a:r>
            <a:r>
              <a:rPr lang="en-US" sz="3200" dirty="0" err="1" smtClean="0"/>
              <a:t>pribadi</a:t>
            </a:r>
            <a:r>
              <a:rPr lang="en-US" sz="3200" dirty="0" smtClean="0"/>
              <a:t>.</a:t>
            </a:r>
            <a:br>
              <a:rPr lang="en-US" sz="3200" dirty="0" smtClean="0"/>
            </a:br>
            <a:r>
              <a:rPr lang="en-US" sz="3200" dirty="0" smtClean="0"/>
              <a:t/>
            </a:r>
            <a:br>
              <a:rPr lang="en-US" sz="3200" dirty="0" smtClean="0"/>
            </a:br>
            <a:r>
              <a:rPr lang="en-US" sz="3200" b="1" i="1" dirty="0" smtClean="0"/>
              <a:t>6. </a:t>
            </a:r>
            <a:r>
              <a:rPr lang="en-US" sz="3200" b="1" i="1" dirty="0" err="1" smtClean="0"/>
              <a:t>analitis</a:t>
            </a:r>
            <a:r>
              <a:rPr lang="en-US" sz="3200" dirty="0" smtClean="0"/>
              <a:t/>
            </a:r>
            <a:br>
              <a:rPr lang="en-US" sz="3200" dirty="0" smtClean="0"/>
            </a:br>
            <a:r>
              <a:rPr lang="en-US" sz="3200" dirty="0" err="1" smtClean="0"/>
              <a:t>kajian</a:t>
            </a:r>
            <a:r>
              <a:rPr lang="en-US" sz="3200" dirty="0" smtClean="0"/>
              <a:t> </a:t>
            </a:r>
            <a:r>
              <a:rPr lang="en-US" sz="3200" dirty="0" err="1" smtClean="0"/>
              <a:t>dari</a:t>
            </a:r>
            <a:r>
              <a:rPr lang="en-US" sz="3200" dirty="0" smtClean="0"/>
              <a:t> </a:t>
            </a:r>
            <a:r>
              <a:rPr lang="en-US" sz="3200" dirty="0" err="1" smtClean="0"/>
              <a:t>sebuah</a:t>
            </a:r>
            <a:r>
              <a:rPr lang="en-US" sz="3200" dirty="0" smtClean="0"/>
              <a:t> </a:t>
            </a:r>
            <a:r>
              <a:rPr lang="en-US" sz="3200" dirty="0" err="1" smtClean="0"/>
              <a:t>ilmu</a:t>
            </a:r>
            <a:r>
              <a:rPr lang="en-US" sz="3200" dirty="0" smtClean="0"/>
              <a:t> </a:t>
            </a:r>
            <a:r>
              <a:rPr lang="en-US" sz="3200" dirty="0" err="1" smtClean="0"/>
              <a:t>akan</a:t>
            </a:r>
            <a:r>
              <a:rPr lang="en-US" sz="3200" dirty="0" smtClean="0"/>
              <a:t> </a:t>
            </a:r>
            <a:r>
              <a:rPr lang="en-US" sz="3200" dirty="0" err="1" smtClean="0"/>
              <a:t>menuju</a:t>
            </a:r>
            <a:r>
              <a:rPr lang="en-US" sz="3200" dirty="0" smtClean="0"/>
              <a:t> </a:t>
            </a:r>
            <a:r>
              <a:rPr lang="en-US" sz="3200" dirty="0" err="1" smtClean="0"/>
              <a:t>hal-hal</a:t>
            </a:r>
            <a:r>
              <a:rPr lang="en-US" sz="3200" dirty="0" smtClean="0"/>
              <a:t> yang </a:t>
            </a:r>
            <a:r>
              <a:rPr lang="en-US" sz="3200" dirty="0" err="1" smtClean="0"/>
              <a:t>lebih</a:t>
            </a:r>
            <a:r>
              <a:rPr lang="en-US" sz="3200" dirty="0" smtClean="0"/>
              <a:t> </a:t>
            </a:r>
            <a:r>
              <a:rPr lang="en-US" sz="3200" dirty="0" err="1" smtClean="0"/>
              <a:t>khusus</a:t>
            </a:r>
            <a:r>
              <a:rPr lang="en-US" sz="3200" dirty="0" smtClean="0"/>
              <a:t> </a:t>
            </a:r>
            <a:r>
              <a:rPr lang="en-US" sz="3200" dirty="0" err="1" smtClean="0"/>
              <a:t>ke</a:t>
            </a:r>
            <a:r>
              <a:rPr lang="en-US" sz="3200" dirty="0" smtClean="0"/>
              <a:t> </a:t>
            </a:r>
            <a:r>
              <a:rPr lang="en-US" sz="3200" dirty="0" err="1" smtClean="0"/>
              <a:t>sifat</a:t>
            </a:r>
            <a:r>
              <a:rPr lang="en-US" sz="3200" dirty="0" smtClean="0"/>
              <a:t>, </a:t>
            </a:r>
            <a:r>
              <a:rPr lang="en-US" sz="3200" dirty="0" err="1" smtClean="0"/>
              <a:t>peranan</a:t>
            </a:r>
            <a:r>
              <a:rPr lang="en-US" sz="3200" dirty="0" smtClean="0"/>
              <a:t> </a:t>
            </a:r>
            <a:r>
              <a:rPr lang="en-US" sz="3200" dirty="0" err="1" smtClean="0"/>
              <a:t>dan</a:t>
            </a:r>
            <a:r>
              <a:rPr lang="en-US" sz="3200" dirty="0" smtClean="0"/>
              <a:t> </a:t>
            </a:r>
            <a:r>
              <a:rPr lang="en-US" sz="3200" dirty="0" err="1" smtClean="0"/>
              <a:t>berbagai</a:t>
            </a:r>
            <a:r>
              <a:rPr lang="en-US" sz="3200" dirty="0" smtClean="0"/>
              <a:t> </a:t>
            </a:r>
            <a:r>
              <a:rPr lang="en-US" sz="3200" dirty="0" err="1" smtClean="0"/>
              <a:t>hubungan</a:t>
            </a:r>
            <a:r>
              <a:rPr lang="en-US" sz="3200" dirty="0" smtClean="0"/>
              <a:t>. </a:t>
            </a:r>
            <a:r>
              <a:rPr lang="en-US" sz="3200" dirty="0" err="1" smtClean="0"/>
              <a:t>Contoh</a:t>
            </a:r>
            <a:r>
              <a:rPr lang="en-US" sz="3200" dirty="0" smtClean="0"/>
              <a:t>: </a:t>
            </a:r>
            <a:r>
              <a:rPr lang="en-US" sz="3200" dirty="0" err="1" smtClean="0"/>
              <a:t>biologi</a:t>
            </a:r>
            <a:r>
              <a:rPr lang="en-US" sz="3200" dirty="0" smtClean="0"/>
              <a:t> </a:t>
            </a:r>
            <a:r>
              <a:rPr lang="en-US" sz="3200" dirty="0" err="1" smtClean="0"/>
              <a:t>mempunyai</a:t>
            </a:r>
            <a:r>
              <a:rPr lang="en-US" sz="3200" dirty="0" smtClean="0"/>
              <a:t> </a:t>
            </a:r>
            <a:r>
              <a:rPr lang="en-US" sz="3200" dirty="0" err="1" smtClean="0"/>
              <a:t>cabang</a:t>
            </a:r>
            <a:r>
              <a:rPr lang="en-US" sz="3200" dirty="0" smtClean="0"/>
              <a:t> </a:t>
            </a:r>
            <a:r>
              <a:rPr lang="en-US" sz="3200" dirty="0" err="1" smtClean="0"/>
              <a:t>zoologi</a:t>
            </a:r>
            <a:r>
              <a:rPr lang="en-US" sz="3200" dirty="0" smtClean="0"/>
              <a:t>, </a:t>
            </a:r>
            <a:r>
              <a:rPr lang="en-US" sz="3200" dirty="0" err="1" smtClean="0"/>
              <a:t>botani</a:t>
            </a:r>
            <a:r>
              <a:rPr lang="en-US" sz="3200" dirty="0" smtClean="0"/>
              <a:t>, </a:t>
            </a:r>
            <a:r>
              <a:rPr lang="en-US" sz="3200" dirty="0" err="1" smtClean="0"/>
              <a:t>fisiologi</a:t>
            </a:r>
            <a:r>
              <a:rPr lang="en-US" sz="3200" dirty="0" smtClean="0"/>
              <a:t>, </a:t>
            </a:r>
            <a:r>
              <a:rPr lang="en-US" sz="3200" dirty="0" err="1" smtClean="0"/>
              <a:t>anatomi</a:t>
            </a:r>
            <a:r>
              <a:rPr lang="en-US" sz="3200" dirty="0" smtClean="0"/>
              <a:t>, </a:t>
            </a:r>
            <a:r>
              <a:rPr lang="en-US" sz="3200" dirty="0" err="1" smtClean="0"/>
              <a:t>genetika</a:t>
            </a:r>
            <a:r>
              <a:rPr lang="en-US" sz="3200" dirty="0" smtClean="0"/>
              <a:t>, </a:t>
            </a:r>
            <a:r>
              <a:rPr lang="en-US" sz="3200" dirty="0" err="1" smtClean="0"/>
              <a:t>dan</a:t>
            </a:r>
            <a:r>
              <a:rPr lang="en-US" sz="3200" dirty="0" smtClean="0"/>
              <a:t> </a:t>
            </a:r>
            <a:r>
              <a:rPr lang="en-US" sz="3200" dirty="0" err="1" smtClean="0"/>
              <a:t>embriologi</a:t>
            </a:r>
            <a:r>
              <a:rPr lang="en-US" sz="3200" dirty="0" smtClean="0"/>
              <a:t>.</a:t>
            </a:r>
            <a:endParaRPr lang="id-ID" sz="3200" dirty="0"/>
          </a:p>
        </p:txBody>
      </p:sp>
    </p:spTree>
    <p:extLst>
      <p:ext uri="{BB962C8B-B14F-4D97-AF65-F5344CB8AC3E}">
        <p14:creationId xmlns:p14="http://schemas.microsoft.com/office/powerpoint/2010/main" val="59327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1800199"/>
          </a:xfrm>
        </p:spPr>
        <p:txBody>
          <a:bodyPr>
            <a:normAutofit fontScale="90000"/>
          </a:bodyPr>
          <a:lstStyle/>
          <a:p>
            <a:pPr algn="l"/>
            <a:r>
              <a:rPr lang="en-US" sz="2800" dirty="0" smtClean="0"/>
              <a:t>7. </a:t>
            </a:r>
            <a:r>
              <a:rPr lang="en-US" sz="2800" dirty="0" err="1" smtClean="0"/>
              <a:t>Verifikasi</a:t>
            </a:r>
            <a:r>
              <a:rPr lang="en-US" sz="2800" dirty="0" smtClean="0"/>
              <a:t> </a:t>
            </a:r>
            <a:br>
              <a:rPr lang="en-US" sz="2800" dirty="0" smtClean="0"/>
            </a:br>
            <a:r>
              <a:rPr lang="en-US" sz="2800" dirty="0" err="1" smtClean="0"/>
              <a:t>kebenaran</a:t>
            </a:r>
            <a:r>
              <a:rPr lang="en-US" sz="2800" dirty="0" smtClean="0"/>
              <a:t> </a:t>
            </a:r>
            <a:r>
              <a:rPr lang="en-US" sz="2800" dirty="0" err="1" smtClean="0"/>
              <a:t>dalam</a:t>
            </a:r>
            <a:r>
              <a:rPr lang="en-US" sz="2800" dirty="0" smtClean="0"/>
              <a:t> </a:t>
            </a:r>
            <a:r>
              <a:rPr lang="en-US" sz="2800" dirty="0" err="1" smtClean="0"/>
              <a:t>sebuah</a:t>
            </a:r>
            <a:r>
              <a:rPr lang="en-US" sz="2800" dirty="0" smtClean="0"/>
              <a:t> </a:t>
            </a:r>
            <a:r>
              <a:rPr lang="en-US" sz="2800" dirty="0" err="1" smtClean="0"/>
              <a:t>ilmu</a:t>
            </a:r>
            <a:r>
              <a:rPr lang="en-US" sz="2800" dirty="0" smtClean="0"/>
              <a:t> </a:t>
            </a:r>
            <a:r>
              <a:rPr lang="en-US" sz="2800" dirty="0" err="1" smtClean="0"/>
              <a:t>bukanlah</a:t>
            </a:r>
            <a:r>
              <a:rPr lang="en-US" sz="2800" dirty="0" smtClean="0"/>
              <a:t> </a:t>
            </a:r>
            <a:r>
              <a:rPr lang="en-US" sz="2800" dirty="0" err="1" smtClean="0"/>
              <a:t>bersifat</a:t>
            </a:r>
            <a:r>
              <a:rPr lang="en-US" sz="2800" dirty="0" smtClean="0"/>
              <a:t> </a:t>
            </a:r>
            <a:r>
              <a:rPr lang="en-US" sz="2800" dirty="0" err="1" smtClean="0"/>
              <a:t>mutlak</a:t>
            </a:r>
            <a:r>
              <a:rPr lang="en-US" sz="2800" dirty="0" smtClean="0"/>
              <a:t> </a:t>
            </a:r>
            <a:r>
              <a:rPr lang="en-US" sz="2800" dirty="0" err="1" smtClean="0"/>
              <a:t>tetapi</a:t>
            </a:r>
            <a:r>
              <a:rPr lang="en-US" sz="2800" dirty="0" smtClean="0"/>
              <a:t> </a:t>
            </a:r>
            <a:r>
              <a:rPr lang="en-US" sz="2800" dirty="0" err="1" smtClean="0"/>
              <a:t>bersifat</a:t>
            </a:r>
            <a:r>
              <a:rPr lang="en-US" sz="2800" dirty="0" smtClean="0"/>
              <a:t> </a:t>
            </a:r>
            <a:r>
              <a:rPr lang="en-US" sz="2800" dirty="0" err="1" smtClean="0"/>
              <a:t>terbuka</a:t>
            </a:r>
            <a:r>
              <a:rPr lang="en-US" sz="2800" dirty="0" smtClean="0"/>
              <a:t> </a:t>
            </a:r>
            <a:r>
              <a:rPr lang="en-US" sz="2800" dirty="0" err="1" smtClean="0"/>
              <a:t>atau</a:t>
            </a:r>
            <a:r>
              <a:rPr lang="en-US" sz="2800" dirty="0" smtClean="0"/>
              <a:t> </a:t>
            </a:r>
            <a:r>
              <a:rPr lang="en-US" sz="2800" dirty="0" err="1" smtClean="0"/>
              <a:t>verifikasi</a:t>
            </a:r>
            <a:r>
              <a:rPr lang="en-US" sz="2800" dirty="0" smtClean="0"/>
              <a:t> yang </a:t>
            </a:r>
            <a:r>
              <a:rPr lang="en-US" sz="2800" dirty="0" err="1" smtClean="0"/>
              <a:t>juga</a:t>
            </a:r>
            <a:r>
              <a:rPr lang="en-US" sz="2800" dirty="0" smtClean="0"/>
              <a:t> </a:t>
            </a:r>
            <a:r>
              <a:rPr lang="en-US" sz="2800" dirty="0" err="1" smtClean="0"/>
              <a:t>dikenal</a:t>
            </a:r>
            <a:r>
              <a:rPr lang="en-US" sz="2800" dirty="0" smtClean="0"/>
              <a:t> </a:t>
            </a:r>
            <a:r>
              <a:rPr lang="en-US" sz="2800" dirty="0" err="1" smtClean="0"/>
              <a:t>dengan</a:t>
            </a:r>
            <a:r>
              <a:rPr lang="en-US" sz="2800" dirty="0" smtClean="0"/>
              <a:t> </a:t>
            </a:r>
            <a:r>
              <a:rPr lang="en-US" sz="2800" dirty="0" err="1" smtClean="0"/>
              <a:t>kebenaran</a:t>
            </a:r>
            <a:r>
              <a:rPr lang="en-US" sz="2800" dirty="0" smtClean="0"/>
              <a:t> </a:t>
            </a:r>
            <a:r>
              <a:rPr lang="en-US" sz="2800" dirty="0" err="1" smtClean="0"/>
              <a:t>ilmiah</a:t>
            </a:r>
            <a:r>
              <a:rPr lang="en-US" sz="2800" dirty="0" smtClean="0"/>
              <a:t>.</a:t>
            </a:r>
            <a:endParaRPr lang="id-ID" sz="2800" dirty="0"/>
          </a:p>
        </p:txBody>
      </p:sp>
      <p:sp>
        <p:nvSpPr>
          <p:cNvPr id="3" name="Subtitle 2"/>
          <p:cNvSpPr>
            <a:spLocks noGrp="1"/>
          </p:cNvSpPr>
          <p:nvPr>
            <p:ph type="subTitle" idx="1"/>
          </p:nvPr>
        </p:nvSpPr>
        <p:spPr>
          <a:xfrm>
            <a:off x="755576" y="2420888"/>
            <a:ext cx="5328592" cy="3217912"/>
          </a:xfrm>
        </p:spPr>
        <p:txBody>
          <a:bodyPr/>
          <a:lstStyle/>
          <a:p>
            <a:pPr algn="l"/>
            <a:r>
              <a:rPr lang="en-US" b="0" dirty="0" smtClean="0"/>
              <a:t>B. </a:t>
            </a:r>
            <a:r>
              <a:rPr lang="en-US" b="0" dirty="0" err="1" smtClean="0"/>
              <a:t>O</a:t>
            </a:r>
            <a:r>
              <a:rPr lang="en-US" dirty="0" err="1" smtClean="0"/>
              <a:t>bjek</a:t>
            </a:r>
            <a:r>
              <a:rPr lang="en-US" dirty="0" smtClean="0"/>
              <a:t> </a:t>
            </a:r>
            <a:r>
              <a:rPr lang="en-US" dirty="0" err="1" smtClean="0"/>
              <a:t>dan</a:t>
            </a:r>
            <a:r>
              <a:rPr lang="en-US" dirty="0" smtClean="0"/>
              <a:t> </a:t>
            </a:r>
            <a:r>
              <a:rPr lang="en-US" dirty="0" err="1" smtClean="0"/>
              <a:t>Persoalan</a:t>
            </a:r>
            <a:r>
              <a:rPr lang="en-US" dirty="0" smtClean="0"/>
              <a:t> </a:t>
            </a:r>
            <a:r>
              <a:rPr lang="en-US" dirty="0" err="1" smtClean="0"/>
              <a:t>Biologi</a:t>
            </a:r>
            <a:endParaRPr lang="id-ID" dirty="0"/>
          </a:p>
          <a:p>
            <a:pPr algn="l"/>
            <a:r>
              <a:rPr lang="id-ID" dirty="0" smtClean="0"/>
              <a:t>objek </a:t>
            </a:r>
            <a:r>
              <a:rPr lang="id-ID" dirty="0"/>
              <a:t>biologi tidak </a:t>
            </a:r>
            <a:r>
              <a:rPr lang="id-ID" dirty="0" smtClean="0"/>
              <a:t>hanyaberkisar </a:t>
            </a:r>
            <a:r>
              <a:rPr lang="id-ID" dirty="0"/>
              <a:t>pada manusia saja, melainkan mencakup tentang segala</a:t>
            </a:r>
          </a:p>
          <a:p>
            <a:pPr algn="l"/>
            <a:r>
              <a:rPr lang="id-ID" dirty="0"/>
              <a:t>segi kehidupan makhluk hidup.</a:t>
            </a:r>
            <a:endParaRPr lang="en-US" dirty="0" smtClean="0"/>
          </a:p>
          <a:p>
            <a:endParaRPr lang="id-ID"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099711"/>
            <a:ext cx="3203848" cy="4758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77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648072"/>
          </a:xfrm>
        </p:spPr>
        <p:txBody>
          <a:bodyPr>
            <a:normAutofit fontScale="90000"/>
          </a:bodyPr>
          <a:lstStyle/>
          <a:p>
            <a:pPr algn="l"/>
            <a:r>
              <a:rPr lang="id-ID" dirty="0" smtClean="0"/>
              <a:t>c. </a:t>
            </a:r>
            <a:r>
              <a:rPr lang="id-ID" sz="3600" b="1" dirty="0"/>
              <a:t>Cabang-Cabang Biologi</a:t>
            </a:r>
            <a:r>
              <a:rPr lang="id-ID" dirty="0"/>
              <a:t/>
            </a:r>
            <a:br>
              <a:rPr lang="id-ID" dirty="0"/>
            </a:b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232053"/>
              </p:ext>
            </p:extLst>
          </p:nvPr>
        </p:nvGraphicFramePr>
        <p:xfrm>
          <a:off x="395536" y="908720"/>
          <a:ext cx="7715200" cy="4643188"/>
        </p:xfrm>
        <a:graphic>
          <a:graphicData uri="http://schemas.openxmlformats.org/drawingml/2006/table">
            <a:tbl>
              <a:tblPr firstRow="1" bandRow="1">
                <a:tableStyleId>{5C22544A-7EE6-4342-B048-85BDC9FD1C3A}</a:tableStyleId>
              </a:tblPr>
              <a:tblGrid>
                <a:gridCol w="549754"/>
                <a:gridCol w="1620830"/>
                <a:gridCol w="5544616"/>
              </a:tblGrid>
              <a:tr h="369363">
                <a:tc>
                  <a:txBody>
                    <a:bodyPr/>
                    <a:lstStyle/>
                    <a:p>
                      <a:pPr algn="ctr"/>
                      <a:r>
                        <a:rPr lang="id-ID" dirty="0" smtClean="0"/>
                        <a:t>No</a:t>
                      </a:r>
                      <a:endParaRPr lang="id-ID" dirty="0"/>
                    </a:p>
                  </a:txBody>
                  <a:tcPr/>
                </a:tc>
                <a:tc>
                  <a:txBody>
                    <a:bodyPr/>
                    <a:lstStyle/>
                    <a:p>
                      <a:pPr algn="ctr"/>
                      <a:r>
                        <a:rPr lang="id-ID" dirty="0" smtClean="0"/>
                        <a:t>Cabang</a:t>
                      </a:r>
                      <a:r>
                        <a:rPr lang="id-ID" baseline="0" dirty="0" smtClean="0"/>
                        <a:t> Biologi</a:t>
                      </a:r>
                      <a:endParaRPr lang="id-ID" dirty="0"/>
                    </a:p>
                  </a:txBody>
                  <a:tcPr/>
                </a:tc>
                <a:tc>
                  <a:txBody>
                    <a:bodyPr/>
                    <a:lstStyle/>
                    <a:p>
                      <a:pPr algn="ctr"/>
                      <a:r>
                        <a:rPr lang="id-ID" dirty="0" smtClean="0"/>
                        <a:t>Objek yang dikaji</a:t>
                      </a:r>
                      <a:endParaRPr lang="id-ID" dirty="0"/>
                    </a:p>
                  </a:txBody>
                  <a:tcPr/>
                </a:tc>
              </a:tr>
              <a:tr h="646385">
                <a:tc>
                  <a:txBody>
                    <a:bodyPr/>
                    <a:lstStyle/>
                    <a:p>
                      <a:r>
                        <a:rPr lang="id-ID" dirty="0" smtClean="0"/>
                        <a:t>1</a:t>
                      </a:r>
                      <a:endParaRPr lang="id-ID" dirty="0"/>
                    </a:p>
                  </a:txBody>
                  <a:tcPr/>
                </a:tc>
                <a:tc>
                  <a:txBody>
                    <a:bodyPr/>
                    <a:lstStyle/>
                    <a:p>
                      <a:r>
                        <a:rPr lang="id-ID" sz="1800" kern="1200" dirty="0" smtClean="0">
                          <a:solidFill>
                            <a:schemeClr val="dk1"/>
                          </a:solidFill>
                          <a:effectLst/>
                          <a:latin typeface="+mn-lt"/>
                          <a:ea typeface="+mn-ea"/>
                          <a:cs typeface="+mn-cs"/>
                        </a:rPr>
                        <a:t>Zoologi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Mempelajari tentang seluk beluk kehidupan hewan.</a:t>
                      </a:r>
                      <a:endParaRPr lang="id-ID" sz="1800" dirty="0" smtClean="0"/>
                    </a:p>
                    <a:p>
                      <a:endParaRPr lang="id-ID" dirty="0"/>
                    </a:p>
                  </a:txBody>
                  <a:tcPr/>
                </a:tc>
              </a:tr>
              <a:tr h="872530">
                <a:tc>
                  <a:txBody>
                    <a:bodyPr/>
                    <a:lstStyle/>
                    <a:p>
                      <a:r>
                        <a:rPr lang="id-ID" dirty="0" smtClean="0"/>
                        <a:t>2</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Botani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kern="1200" dirty="0" smtClean="0">
                          <a:solidFill>
                            <a:schemeClr val="dk1"/>
                          </a:solidFill>
                          <a:effectLst/>
                          <a:latin typeface="+mn-lt"/>
                          <a:ea typeface="+mn-ea"/>
                          <a:cs typeface="+mn-cs"/>
                        </a:rPr>
                        <a:t>Mempelajari tentang berbagai ciri dan kehidupan tumbuhan.</a:t>
                      </a:r>
                    </a:p>
                    <a:p>
                      <a:endParaRPr lang="id-ID" dirty="0"/>
                    </a:p>
                  </a:txBody>
                  <a:tcPr/>
                </a:tc>
              </a:tr>
              <a:tr h="923408">
                <a:tc>
                  <a:txBody>
                    <a:bodyPr/>
                    <a:lstStyle/>
                    <a:p>
                      <a:r>
                        <a:rPr lang="id-ID" dirty="0" smtClean="0"/>
                        <a:t>3</a:t>
                      </a:r>
                      <a:endParaRPr lang="id-ID" dirty="0"/>
                    </a:p>
                  </a:txBody>
                  <a:tcPr/>
                </a:tc>
                <a:tc>
                  <a:txBody>
                    <a:bodyPr/>
                    <a:lstStyle/>
                    <a:p>
                      <a:r>
                        <a:rPr lang="id-ID" sz="1800" kern="1200" dirty="0" smtClean="0">
                          <a:solidFill>
                            <a:schemeClr val="dk1"/>
                          </a:solidFill>
                          <a:effectLst/>
                          <a:latin typeface="+mn-lt"/>
                          <a:ea typeface="+mn-ea"/>
                          <a:cs typeface="+mn-cs"/>
                        </a:rPr>
                        <a:t>Mikrobiologi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berbagai sifat, ciri, dan fisiologi kehidupan mikroba.</a:t>
                      </a:r>
                      <a:endParaRPr lang="id-ID" dirty="0" smtClean="0"/>
                    </a:p>
                    <a:p>
                      <a:endParaRPr lang="id-ID" dirty="0"/>
                    </a:p>
                  </a:txBody>
                  <a:tcPr/>
                </a:tc>
              </a:tr>
              <a:tr h="646385">
                <a:tc>
                  <a:txBody>
                    <a:bodyPr/>
                    <a:lstStyle/>
                    <a:p>
                      <a:r>
                        <a:rPr lang="id-ID" dirty="0" smtClean="0"/>
                        <a:t>4</a:t>
                      </a:r>
                      <a:endParaRPr lang="id-ID" dirty="0"/>
                    </a:p>
                  </a:txBody>
                  <a:tcPr/>
                </a:tc>
                <a:tc>
                  <a:txBody>
                    <a:bodyPr/>
                    <a:lstStyle/>
                    <a:p>
                      <a:r>
                        <a:rPr lang="id-ID" sz="1800" kern="1200" dirty="0" smtClean="0">
                          <a:solidFill>
                            <a:schemeClr val="dk1"/>
                          </a:solidFill>
                          <a:effectLst/>
                          <a:latin typeface="+mn-lt"/>
                          <a:ea typeface="+mn-ea"/>
                          <a:cs typeface="+mn-cs"/>
                        </a:rPr>
                        <a:t>Histologi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tentang jaringan penyusun organisme.</a:t>
                      </a:r>
                      <a:endParaRPr lang="id-ID" dirty="0" smtClean="0"/>
                    </a:p>
                    <a:p>
                      <a:endParaRPr lang="id-ID" dirty="0"/>
                    </a:p>
                  </a:txBody>
                  <a:tcPr/>
                </a:tc>
              </a:tr>
              <a:tr h="646385">
                <a:tc>
                  <a:txBody>
                    <a:bodyPr/>
                    <a:lstStyle/>
                    <a:p>
                      <a:r>
                        <a:rPr lang="id-ID" dirty="0" smtClean="0"/>
                        <a:t>5</a:t>
                      </a:r>
                      <a:endParaRPr lang="id-ID" dirty="0"/>
                    </a:p>
                  </a:txBody>
                  <a:tcPr/>
                </a:tc>
                <a:tc>
                  <a:txBody>
                    <a:bodyPr/>
                    <a:lstStyle/>
                    <a:p>
                      <a:r>
                        <a:rPr lang="id-ID" sz="1800" kern="1200" dirty="0" smtClean="0">
                          <a:solidFill>
                            <a:schemeClr val="dk1"/>
                          </a:solidFill>
                          <a:effectLst/>
                          <a:latin typeface="+mn-lt"/>
                          <a:ea typeface="+mn-ea"/>
                          <a:cs typeface="+mn-cs"/>
                        </a:rPr>
                        <a:t>Sitologi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tentang segala sesuatu tentang kehidupan sel.</a:t>
                      </a:r>
                      <a:endParaRPr lang="id-ID" dirty="0" smtClean="0"/>
                    </a:p>
                    <a:p>
                      <a:endParaRPr lang="id-ID" dirty="0"/>
                    </a:p>
                  </a:txBody>
                  <a:tcPr/>
                </a:tc>
              </a:tr>
            </a:tbl>
          </a:graphicData>
        </a:graphic>
      </p:graphicFrame>
    </p:spTree>
    <p:extLst>
      <p:ext uri="{BB962C8B-B14F-4D97-AF65-F5344CB8AC3E}">
        <p14:creationId xmlns:p14="http://schemas.microsoft.com/office/powerpoint/2010/main" val="209001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smtClean="0"/>
              <a:t>D. Manfaat mempelajari Biologi dan bahayanya</a:t>
            </a:r>
            <a:endParaRPr lang="id-ID" sz="3200" dirty="0"/>
          </a:p>
        </p:txBody>
      </p:sp>
      <p:sp>
        <p:nvSpPr>
          <p:cNvPr id="3" name="Content Placeholder 2"/>
          <p:cNvSpPr>
            <a:spLocks noGrp="1"/>
          </p:cNvSpPr>
          <p:nvPr>
            <p:ph idx="1"/>
          </p:nvPr>
        </p:nvSpPr>
        <p:spPr/>
        <p:txBody>
          <a:bodyPr>
            <a:normAutofit fontScale="92500" lnSpcReduction="10000"/>
          </a:bodyPr>
          <a:lstStyle/>
          <a:p>
            <a:pPr marL="0" indent="0">
              <a:buNone/>
            </a:pPr>
            <a:r>
              <a:rPr lang="id-ID" dirty="0" smtClean="0"/>
              <a:t>Dengan berkembangnya </a:t>
            </a:r>
            <a:r>
              <a:rPr lang="id-ID" dirty="0"/>
              <a:t>berbagai cabang biologi akan </a:t>
            </a:r>
            <a:r>
              <a:rPr lang="id-ID" dirty="0" smtClean="0"/>
              <a:t>semakin bertambah </a:t>
            </a:r>
            <a:r>
              <a:rPr lang="id-ID" dirty="0"/>
              <a:t>besar peluang manfaat yang disumbangkan </a:t>
            </a:r>
            <a:r>
              <a:rPr lang="id-ID" dirty="0" smtClean="0"/>
              <a:t>oleh biologi</a:t>
            </a:r>
            <a:r>
              <a:rPr lang="id-ID" dirty="0"/>
              <a:t>, antara lain</a:t>
            </a:r>
            <a:r>
              <a:rPr lang="id-ID" dirty="0" smtClean="0"/>
              <a:t>.</a:t>
            </a:r>
          </a:p>
          <a:p>
            <a:pPr marL="0" indent="0">
              <a:buNone/>
            </a:pPr>
            <a:endParaRPr lang="id-ID" dirty="0"/>
          </a:p>
          <a:p>
            <a:r>
              <a:rPr lang="id-ID" dirty="0" smtClean="0"/>
              <a:t>Memberikan </a:t>
            </a:r>
            <a:r>
              <a:rPr lang="id-ID" dirty="0"/>
              <a:t>pemahaman lebih mendalam kepada </a:t>
            </a:r>
            <a:r>
              <a:rPr lang="id-ID" dirty="0" smtClean="0"/>
              <a:t>diri seseorang </a:t>
            </a:r>
            <a:r>
              <a:rPr lang="id-ID" dirty="0"/>
              <a:t>yang </a:t>
            </a:r>
            <a:r>
              <a:rPr lang="id-ID" dirty="0" smtClean="0"/>
              <a:t>       dapat </a:t>
            </a:r>
            <a:r>
              <a:rPr lang="id-ID" dirty="0"/>
              <a:t>diterapkan sebagai dasar </a:t>
            </a:r>
            <a:r>
              <a:rPr lang="id-ID" dirty="0" smtClean="0"/>
              <a:t>untuk meningkatkan </a:t>
            </a:r>
            <a:r>
              <a:rPr lang="id-ID" dirty="0"/>
              <a:t>taraf hidupnya</a:t>
            </a:r>
            <a:r>
              <a:rPr lang="id-ID" dirty="0" smtClean="0"/>
              <a:t>.</a:t>
            </a:r>
          </a:p>
          <a:p>
            <a:r>
              <a:rPr lang="id-ID" dirty="0" smtClean="0"/>
              <a:t>Memberikan pengetahuan akan berbagai sumber daya hayati yang bermanfaat bagi pemenuhan kebutuhan hidup manusia</a:t>
            </a:r>
          </a:p>
          <a:p>
            <a:r>
              <a:rPr lang="id-ID" dirty="0" smtClean="0"/>
              <a:t>Memberikan rangsangan pada manusia untuk melakukan diversifikasi pemanfaatan sumber daya hayati sehingga diperoleh sumber baru yang berbeda.</a:t>
            </a:r>
          </a:p>
          <a:p>
            <a:r>
              <a:rPr lang="id-ID" dirty="0" smtClean="0"/>
              <a:t>Memberikan pengetahuan untuk melakukan konservasi terhadap sumber daya hayati agar tidak punah.</a:t>
            </a:r>
          </a:p>
          <a:p>
            <a:pPr marL="0" indent="0">
              <a:buNone/>
            </a:pPr>
            <a:endParaRPr lang="id-ID" dirty="0" smtClean="0"/>
          </a:p>
          <a:p>
            <a:endParaRPr lang="id-ID" dirty="0" smtClean="0"/>
          </a:p>
          <a:p>
            <a:endParaRPr lang="id-ID" dirty="0"/>
          </a:p>
          <a:p>
            <a:pPr marL="0" indent="0">
              <a:buNone/>
            </a:pPr>
            <a:endParaRPr lang="id-ID" dirty="0"/>
          </a:p>
        </p:txBody>
      </p:sp>
    </p:spTree>
    <p:extLst>
      <p:ext uri="{BB962C8B-B14F-4D97-AF65-F5344CB8AC3E}">
        <p14:creationId xmlns:p14="http://schemas.microsoft.com/office/powerpoint/2010/main" val="183737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arn(inVertical)">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Daftar pustaka</a:t>
            </a:r>
            <a:endParaRPr lang="id-ID" dirty="0"/>
          </a:p>
        </p:txBody>
      </p:sp>
      <p:sp>
        <p:nvSpPr>
          <p:cNvPr id="3" name="Content Placeholder 2"/>
          <p:cNvSpPr>
            <a:spLocks noGrp="1"/>
          </p:cNvSpPr>
          <p:nvPr>
            <p:ph idx="1"/>
          </p:nvPr>
        </p:nvSpPr>
        <p:spPr/>
        <p:txBody>
          <a:bodyPr/>
          <a:lstStyle/>
          <a:p>
            <a:r>
              <a:rPr lang="id-ID" u="sng" dirty="0">
                <a:hlinkClick r:id="rId2"/>
              </a:rPr>
              <a:t>http://www.slideshare.net/RianMaulana1/buku-biologi-sma-kelas-x-bse-moch-anshori</a:t>
            </a:r>
            <a:endParaRPr lang="id-ID" u="sng" dirty="0"/>
          </a:p>
        </p:txBody>
      </p:sp>
    </p:spTree>
    <p:extLst>
      <p:ext uri="{BB962C8B-B14F-4D97-AF65-F5344CB8AC3E}">
        <p14:creationId xmlns:p14="http://schemas.microsoft.com/office/powerpoint/2010/main" val="204867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90</TotalTime>
  <Words>216</Words>
  <Application>Microsoft Office PowerPoint</Application>
  <PresentationFormat>On-screen Show (4:3)</PresentationFormat>
  <Paragraphs>42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Clarity</vt:lpstr>
      <vt:lpstr>BIOLOGI Untuk Siswa menengah atas (SMA) Kelas X</vt:lpstr>
      <vt:lpstr>Stander kompetensi : Memahami hakikat Biologisebagai ilmu </vt:lpstr>
      <vt:lpstr>A. Biologi sebagai ilmu</vt:lpstr>
      <vt:lpstr>1. Memiliki objek  setiap ilmu umumnya membatasi diri pada segi kajian tertentu dan menfokuskan pada objek mahluk hidup yang ada maupun yang pernah ada didunia ini. 2. memiliki metode  dalam mempelajari objek kajian biologi digunakan metode ilmiah untuk menemukan kebenaran. </vt:lpstr>
      <vt:lpstr>3. Bersifat sistematis agar mudah dikaji, ilmu pengetahuan harus tersusun mulai sederhana menuju yang lebih kompleks. Contohnya konsep sel, organ, sistem organ, dan individu. 4. universal kebenaran yang disajikan dalam ilmu pengetahuan harus berlaku secara umum  contoh. Gambar reproduksi generatif.</vt:lpstr>
      <vt:lpstr>5. Objektif  pernyataan dalam suatu ilmu harus bersifat jujur, yaitu mengambarkan kondisi apa adanya, mengandung data atau informasi yang sebenarnya, bebas dari prasangka kesenjangan atau kepentingan pribadi.  6. analitis kajian dari sebuah ilmu akan menuju hal-hal yang lebih khusus ke sifat, peranan dan berbagai hubungan. Contoh: biologi mempunyai cabang zoologi, botani, fisiologi, anatomi, genetika, dan embriologi.</vt:lpstr>
      <vt:lpstr>7. Verifikasi  kebenaran dalam sebuah ilmu bukanlah bersifat mutlak tetapi bersifat terbuka atau verifikasi yang juga dikenal dengan kebenaran ilmiah.</vt:lpstr>
      <vt:lpstr>c. Cabang-Cabang Biologi </vt:lpstr>
      <vt:lpstr>D. Manfaat mempelajari Biologi dan bahayanya</vt:lpstr>
      <vt:lpstr>Daftar pustaka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 Untuk Siswa menengah atas (SMA) Kelas X</dc:title>
  <dc:creator>CITRA</dc:creator>
  <cp:lastModifiedBy>CITRA</cp:lastModifiedBy>
  <cp:revision>7</cp:revision>
  <dcterms:created xsi:type="dcterms:W3CDTF">2012-09-05T14:41:05Z</dcterms:created>
  <dcterms:modified xsi:type="dcterms:W3CDTF">2012-09-05T16:11:21Z</dcterms:modified>
</cp:coreProperties>
</file>